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7" r:id="rId12"/>
    <p:sldId id="266" r:id="rId13"/>
    <p:sldId id="274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4133C-B53D-47A0-B466-A288B6EA6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B4E73B-A3A6-4BF3-9A44-A23BA51AE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E5150B-C13F-4619-B5F8-B0E02A9C7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D0553F-9491-4945-8A76-D8F163229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527339-F9C2-4419-9EAF-D7E258A97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0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17754F-D23F-4DBB-82C4-95F03DCEB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C6D73E-CC56-4BC3-AD71-D52F8AB0B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4E239-BD5D-438B-BDAA-D414C3EC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48520-DD36-4E34-906E-D88BA8A47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1B451A-B531-4AE7-BD67-89F3E2BF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333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379065A-76B6-4B72-AFEB-F7B64FD83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88AF65-7CD0-418A-9724-0F098EC68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BDDF70-176E-4B84-85F4-D2D721895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4B6CBE-B8C8-45D9-9EC6-933D0E5BA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50BE85-CAAF-4550-9330-CD7F6B29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283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70756-9D10-472B-96C5-17DB5765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EB8BD9-3F43-4C83-9BAD-82F76C0FF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3D11E7-C91D-4EE8-8A8B-D5C0A2052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A26D13-2615-4119-9FFB-1FA58A519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FA821A-6C98-4A4F-A723-4428212E4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86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0301E-509B-4AE9-A613-1B47F0168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FCA9FB-8823-4E44-828A-E8082A3A4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EC6FC0-DA52-46AB-B1E1-F4350947D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D82D5F-830F-4F9E-9CE2-50FB42F7E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481CB6-1BA9-4648-A1ED-8BA751D98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690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556CC-1463-4D2C-9B35-B192CF6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719598-A38A-4923-9369-304FEF264C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9449DE-10BB-41FD-A425-25469E01F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16AF06-D083-4DB2-AB60-40A2BCDA6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9C2C7D-0C2F-494E-BAC0-95A6F4F8A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538107-6D29-40F4-8D35-EEC98BF71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68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53E59-AD42-4EA4-8364-0C58026AD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4D6591-B38F-4BAB-9DAC-B69E64585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AE27C-2052-4DEF-B904-5C8E7C4F2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38A145-9127-4F2A-BDB4-A6828D168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9011106-F08E-4F6C-984B-CCED808E70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AD9E2B-80A1-4A20-990C-0C46C8E38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5869BA-F2DD-4B47-9367-201617836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86D0D6-4B9D-43F8-82B2-CCE4D109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96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A12E3-244D-4B05-95A9-28E60CA8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AF18F6-2D35-461C-9B5D-38B6DE10B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CA6A33-6B6E-4538-8B6B-978A6E29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9E2DCD-48F5-4F73-BD09-F3DC86C86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652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A49DBC-05E0-4F5F-AD6C-2913B6516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18BBC6-AA23-4F88-BCE4-92C7432CF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67B239-A28E-4AE2-A980-C2733B380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53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56986-D84A-4F92-A4D2-F092E5BF3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49CD93-0810-427F-B264-3B7C112CB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74A3E5-4C53-440C-8BD1-A2F866EEC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D97AA3-1448-4B6C-8529-9CC59E973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BC94DE-403F-4695-95B9-19C0864A6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E132A5-7425-47EF-B89A-D8D898A62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70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51539-A1CF-42A8-BBFF-8401BFD9C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CDCC4F-26A6-4953-B79A-D57F682ACD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2681AD-06A2-422A-AFB8-BF8F88764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5A91C3-31C8-49A1-96E5-AEFAB42B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52ECF3-EECE-4CEF-8109-D1CEED051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521291-8D9A-478B-BAE1-71E82DD32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08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63CC36-DC3D-4DB8-9DDB-1171A2DD1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DBEB5E-DE77-444A-9F26-8FFC2AD16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336C53-E7B8-4A43-ABA4-CD2E5BC711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2780C-E7EB-42A9-827E-7FB6EB346DC6}" type="datetimeFigureOut">
              <a:rPr lang="ko-KR" altLang="en-US" smtClean="0"/>
              <a:t>2025-04-05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43CB9F-8FE7-4CCE-9016-1D33848E5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A4C4DE-CC23-4C42-9616-9CD80D367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74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jpe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B1125C-6B18-4F01-A159-46CB1A48F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8913" r="3976" b="59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8A9938-A286-4A00-AC79-C01B1DE8C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600" y="1214438"/>
            <a:ext cx="1071245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C++</a:t>
            </a:r>
            <a:b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SFML </a:t>
            </a:r>
            <a:r>
              <a:rPr lang="ko-KR" altLang="en-US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커스터마이징 기반</a:t>
            </a:r>
            <a:b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ko-KR" altLang="en-US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경량 게임엔진 구축</a:t>
            </a:r>
            <a:r>
              <a:rPr lang="en-US" altLang="ko-KR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및 게임 제작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04E3CB-DD35-41D0-BEE2-5B07C71B5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4465638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ko-KR" alt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강황석준</a:t>
            </a: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조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endParaRPr lang="en-US" altLang="ko-KR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조장 </a:t>
            </a:r>
            <a:r>
              <a:rPr lang="en-US" altLang="ko-KR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: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강석준</a:t>
            </a:r>
            <a:endParaRPr lang="en-US" altLang="ko-KR" sz="18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조원 </a:t>
            </a:r>
            <a:r>
              <a:rPr lang="en-US" altLang="ko-KR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: 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이형우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최보정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황석준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김찬수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우동관</a:t>
            </a:r>
          </a:p>
        </p:txBody>
      </p:sp>
    </p:spTree>
    <p:extLst>
      <p:ext uri="{BB962C8B-B14F-4D97-AF65-F5344CB8AC3E}">
        <p14:creationId xmlns:p14="http://schemas.microsoft.com/office/powerpoint/2010/main" val="241293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47C46C8-3209-4778-9083-D02CDB4008B1}"/>
              </a:ext>
            </a:extLst>
          </p:cNvPr>
          <p:cNvSpPr/>
          <p:nvPr/>
        </p:nvSpPr>
        <p:spPr>
          <a:xfrm>
            <a:off x="3718932" y="926310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r>
              <a:rPr lang="en-US" altLang="ko-KR" dirty="0" err="1"/>
              <a:t>GameManager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1945894" y="5834"/>
            <a:ext cx="457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클라이언트 설계</a:t>
            </a:r>
            <a:r>
              <a:rPr lang="en-US" altLang="ko-KR" b="1" dirty="0"/>
              <a:t>&gt; </a:t>
            </a:r>
            <a:r>
              <a:rPr lang="ko-KR" altLang="en-US" b="1" dirty="0"/>
              <a:t>이벤트 버스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E846DF2-2C89-45C0-80FA-B1BED69B0234}"/>
              </a:ext>
            </a:extLst>
          </p:cNvPr>
          <p:cNvSpPr/>
          <p:nvPr/>
        </p:nvSpPr>
        <p:spPr>
          <a:xfrm>
            <a:off x="3669226" y="2502219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SceneManager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7DE98B4-B3CE-436D-86A6-FA23E28F7796}"/>
              </a:ext>
            </a:extLst>
          </p:cNvPr>
          <p:cNvSpPr/>
          <p:nvPr/>
        </p:nvSpPr>
        <p:spPr>
          <a:xfrm>
            <a:off x="6379922" y="107610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NetworkManager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E8D770A-440C-43DD-B274-A25DEFD6AB63}"/>
              </a:ext>
            </a:extLst>
          </p:cNvPr>
          <p:cNvSpPr/>
          <p:nvPr/>
        </p:nvSpPr>
        <p:spPr>
          <a:xfrm>
            <a:off x="2893458" y="5654754"/>
            <a:ext cx="6805093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ResourceManager</a:t>
            </a:r>
            <a:endParaRPr lang="en-US" altLang="ko-KR" dirty="0"/>
          </a:p>
          <a:p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26A694-F51E-4A2E-97BF-EF29ADF8986F}"/>
              </a:ext>
            </a:extLst>
          </p:cNvPr>
          <p:cNvSpPr/>
          <p:nvPr/>
        </p:nvSpPr>
        <p:spPr>
          <a:xfrm>
            <a:off x="8837251" y="2580956"/>
            <a:ext cx="1362551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KeyManager</a:t>
            </a:r>
            <a:endParaRPr lang="en-US" altLang="ko-KR" sz="1600" dirty="0"/>
          </a:p>
          <a:p>
            <a:pPr algn="ctr"/>
            <a:r>
              <a:rPr lang="en-US" altLang="ko-KR" sz="1600" dirty="0"/>
              <a:t>&lt;Singleton&gt;</a:t>
            </a:r>
            <a:endParaRPr lang="ko-KR" altLang="en-US" sz="1600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F8358BC-3AA6-49D5-8E2F-4683E3FF4B6D}"/>
              </a:ext>
            </a:extLst>
          </p:cNvPr>
          <p:cNvCxnSpPr>
            <a:cxnSpLocks/>
          </p:cNvCxnSpPr>
          <p:nvPr/>
        </p:nvCxnSpPr>
        <p:spPr>
          <a:xfrm flipV="1">
            <a:off x="10199802" y="3133255"/>
            <a:ext cx="574779" cy="5824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35E0EB2-4BF8-4C8E-9D6A-84C7AE512877}"/>
              </a:ext>
            </a:extLst>
          </p:cNvPr>
          <p:cNvCxnSpPr>
            <a:cxnSpLocks/>
          </p:cNvCxnSpPr>
          <p:nvPr/>
        </p:nvCxnSpPr>
        <p:spPr>
          <a:xfrm>
            <a:off x="9698551" y="6050617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10858500" y="107610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SERVER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10774581" y="5654754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Assets</a:t>
            </a:r>
          </a:p>
          <a:p>
            <a:pPr algn="ctr"/>
            <a:r>
              <a:rPr lang="en-US" altLang="ko-KR" dirty="0"/>
              <a:t>Folder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10774581" y="2577395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키보드</a:t>
            </a:r>
            <a:endParaRPr lang="en-US" altLang="ko-KR" dirty="0"/>
          </a:p>
          <a:p>
            <a:pPr algn="ctr"/>
            <a:r>
              <a:rPr lang="en-US" altLang="ko-KR" dirty="0"/>
              <a:t>input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97F453-F84B-48E1-9BB9-D4F291B3CA61}"/>
              </a:ext>
            </a:extLst>
          </p:cNvPr>
          <p:cNvSpPr/>
          <p:nvPr/>
        </p:nvSpPr>
        <p:spPr>
          <a:xfrm>
            <a:off x="2893460" y="3643670"/>
            <a:ext cx="7592779" cy="185022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29000">
                <a:schemeClr val="accent3">
                  <a:lumMod val="105000"/>
                  <a:satMod val="103000"/>
                  <a:tint val="73000"/>
                </a:schemeClr>
              </a:gs>
              <a:gs pos="100000">
                <a:schemeClr val="bg1"/>
              </a:gs>
            </a:gsLst>
            <a:lin ang="5400000" scaled="0"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BaseScene</a:t>
            </a:r>
            <a:r>
              <a:rPr lang="en-US" altLang="ko-KR" dirty="0"/>
              <a:t>*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030784F-D12D-415A-B02C-887810796695}"/>
              </a:ext>
            </a:extLst>
          </p:cNvPr>
          <p:cNvSpPr/>
          <p:nvPr/>
        </p:nvSpPr>
        <p:spPr>
          <a:xfrm>
            <a:off x="2893459" y="4115819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opening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B3D509-799C-45B6-B259-43C57AFF9C0F}"/>
              </a:ext>
            </a:extLst>
          </p:cNvPr>
          <p:cNvSpPr/>
          <p:nvPr/>
        </p:nvSpPr>
        <p:spPr>
          <a:xfrm>
            <a:off x="4312390" y="4115818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6A0C715-E5CC-474E-9CC3-BED93D8B806D}"/>
              </a:ext>
            </a:extLst>
          </p:cNvPr>
          <p:cNvSpPr/>
          <p:nvPr/>
        </p:nvSpPr>
        <p:spPr>
          <a:xfrm>
            <a:off x="5731321" y="4115818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EC6BD77-64F6-4C9A-A155-AA9BE99381AF}"/>
              </a:ext>
            </a:extLst>
          </p:cNvPr>
          <p:cNvSpPr/>
          <p:nvPr/>
        </p:nvSpPr>
        <p:spPr>
          <a:xfrm>
            <a:off x="7150252" y="4115817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world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9AC1F7F-58EA-4A84-8756-D11856426D60}"/>
              </a:ext>
            </a:extLst>
          </p:cNvPr>
          <p:cNvSpPr/>
          <p:nvPr/>
        </p:nvSpPr>
        <p:spPr>
          <a:xfrm>
            <a:off x="5731318" y="4964312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Account</a:t>
            </a:r>
            <a:endParaRPr lang="ko-KR" altLang="en-US" dirty="0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0415A266-CE10-43F9-844F-57FDE39E1507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 flipV="1">
            <a:off x="4022830" y="4343942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734A64CF-4D50-46E8-BBA1-6710A0BAF71C}"/>
              </a:ext>
            </a:extLst>
          </p:cNvPr>
          <p:cNvCxnSpPr/>
          <p:nvPr/>
        </p:nvCxnSpPr>
        <p:spPr>
          <a:xfrm flipV="1">
            <a:off x="5441760" y="4343939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0AE9930-ED34-4873-8DB4-CD574BC03836}"/>
              </a:ext>
            </a:extLst>
          </p:cNvPr>
          <p:cNvCxnSpPr/>
          <p:nvPr/>
        </p:nvCxnSpPr>
        <p:spPr>
          <a:xfrm flipV="1">
            <a:off x="6860692" y="4353042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DA2CD93-FDAC-4F04-8B7D-3065D20E3548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6296004" y="4572065"/>
            <a:ext cx="3" cy="392247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83BCFF1-30E1-469E-B2BD-C3A3655589FB}"/>
              </a:ext>
            </a:extLst>
          </p:cNvPr>
          <p:cNvSpPr/>
          <p:nvPr/>
        </p:nvSpPr>
        <p:spPr>
          <a:xfrm>
            <a:off x="232869" y="5152390"/>
            <a:ext cx="2484224" cy="143694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PlayerManager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DC5F638-2067-4CFD-A050-AC8E729172E0}"/>
              </a:ext>
            </a:extLst>
          </p:cNvPr>
          <p:cNvSpPr/>
          <p:nvPr/>
        </p:nvSpPr>
        <p:spPr>
          <a:xfrm>
            <a:off x="232869" y="3643670"/>
            <a:ext cx="2484224" cy="127504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Animation Manager</a:t>
            </a: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9EE9C0A-A774-4653-A733-DCF322D02007}"/>
              </a:ext>
            </a:extLst>
          </p:cNvPr>
          <p:cNvSpPr/>
          <p:nvPr/>
        </p:nvSpPr>
        <p:spPr>
          <a:xfrm>
            <a:off x="234268" y="935925"/>
            <a:ext cx="3198548" cy="24930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UIManager</a:t>
            </a:r>
            <a:endParaRPr lang="en-US" altLang="ko-KR" dirty="0"/>
          </a:p>
          <a:p>
            <a:pPr algn="ctr"/>
            <a:r>
              <a:rPr lang="en-US" altLang="ko-KR" dirty="0"/>
              <a:t>&lt;</a:t>
            </a:r>
            <a:r>
              <a:rPr lang="en-US" altLang="ko-KR" dirty="0" err="1"/>
              <a:t>BaseUI</a:t>
            </a:r>
            <a:r>
              <a:rPr lang="en-US" altLang="ko-KR" dirty="0"/>
              <a:t>&gt;</a:t>
            </a: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14078EA-71B3-4479-AC76-6B8213D6F91E}"/>
              </a:ext>
            </a:extLst>
          </p:cNvPr>
          <p:cNvSpPr txBox="1"/>
          <p:nvPr/>
        </p:nvSpPr>
        <p:spPr>
          <a:xfrm>
            <a:off x="4334733" y="1824870"/>
            <a:ext cx="12346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handleEvent</a:t>
            </a:r>
            <a:endParaRPr lang="en-US" altLang="ko-KR" sz="1400" dirty="0"/>
          </a:p>
          <a:p>
            <a:r>
              <a:rPr lang="en-US" altLang="ko-KR" sz="1400" dirty="0"/>
              <a:t>update</a:t>
            </a:r>
          </a:p>
          <a:p>
            <a:r>
              <a:rPr lang="en-US" altLang="ko-KR" sz="1400" dirty="0"/>
              <a:t>render</a:t>
            </a:r>
            <a:endParaRPr lang="ko-KR" altLang="en-US" sz="14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9EA6D14-5C81-4076-B206-8AF59DDC4811}"/>
              </a:ext>
            </a:extLst>
          </p:cNvPr>
          <p:cNvSpPr txBox="1"/>
          <p:nvPr/>
        </p:nvSpPr>
        <p:spPr>
          <a:xfrm>
            <a:off x="4422337" y="896720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ighlight>
                  <a:srgbClr val="FF0000"/>
                </a:highlight>
              </a:rPr>
              <a:t>CORE</a:t>
            </a:r>
            <a:endParaRPr lang="ko-KR" altLang="en-US" dirty="0">
              <a:highlight>
                <a:srgbClr val="FF0000"/>
              </a:highlight>
            </a:endParaRPr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F081E9C-E93F-4FA9-81B2-6E4035642E91}"/>
              </a:ext>
            </a:extLst>
          </p:cNvPr>
          <p:cNvCxnSpPr>
            <a:cxnSpLocks/>
          </p:cNvCxnSpPr>
          <p:nvPr/>
        </p:nvCxnSpPr>
        <p:spPr>
          <a:xfrm>
            <a:off x="4247768" y="1855950"/>
            <a:ext cx="0" cy="623299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3BFA49D7-9952-4965-9B43-0619FF32A6D1}"/>
              </a:ext>
            </a:extLst>
          </p:cNvPr>
          <p:cNvSpPr/>
          <p:nvPr/>
        </p:nvSpPr>
        <p:spPr>
          <a:xfrm>
            <a:off x="414479" y="1576026"/>
            <a:ext cx="1336479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UIButton</a:t>
            </a:r>
            <a:endParaRPr lang="ko-KR" altLang="en-US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10DBACF-C5ED-4E2B-B4D5-7409065146C0}"/>
              </a:ext>
            </a:extLst>
          </p:cNvPr>
          <p:cNvSpPr/>
          <p:nvPr/>
        </p:nvSpPr>
        <p:spPr>
          <a:xfrm>
            <a:off x="1987368" y="1557869"/>
            <a:ext cx="1336479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UITextBox</a:t>
            </a:r>
            <a:endParaRPr lang="ko-KR" altLang="en-US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18553AB-C771-49A3-8F0E-D51718E0CB24}"/>
              </a:ext>
            </a:extLst>
          </p:cNvPr>
          <p:cNvSpPr/>
          <p:nvPr/>
        </p:nvSpPr>
        <p:spPr>
          <a:xfrm>
            <a:off x="414478" y="2138070"/>
            <a:ext cx="1336479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UIChaticon</a:t>
            </a:r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C7CFE204-6F0F-425C-9FC2-0146D4A88BD9}"/>
              </a:ext>
            </a:extLst>
          </p:cNvPr>
          <p:cNvSpPr/>
          <p:nvPr/>
        </p:nvSpPr>
        <p:spPr>
          <a:xfrm>
            <a:off x="1987367" y="2125589"/>
            <a:ext cx="1336479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UIChatBox</a:t>
            </a:r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30ECD882-B9C9-4DA3-898B-AC83746574CA}"/>
              </a:ext>
            </a:extLst>
          </p:cNvPr>
          <p:cNvSpPr/>
          <p:nvPr/>
        </p:nvSpPr>
        <p:spPr>
          <a:xfrm>
            <a:off x="414478" y="2700451"/>
            <a:ext cx="1336479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Settings</a:t>
            </a:r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D17611EF-6E86-4437-A949-36B12E1FE613}"/>
              </a:ext>
            </a:extLst>
          </p:cNvPr>
          <p:cNvSpPr/>
          <p:nvPr/>
        </p:nvSpPr>
        <p:spPr>
          <a:xfrm>
            <a:off x="409236" y="4178716"/>
            <a:ext cx="1469931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Animateobj</a:t>
            </a:r>
            <a:endParaRPr lang="ko-KR" altLang="en-US" dirty="0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3DE394F8-251E-461F-B59C-A03ED8FA40E8}"/>
              </a:ext>
            </a:extLst>
          </p:cNvPr>
          <p:cNvSpPr/>
          <p:nvPr/>
        </p:nvSpPr>
        <p:spPr>
          <a:xfrm>
            <a:off x="409236" y="5532953"/>
            <a:ext cx="1536658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Player</a:t>
            </a:r>
            <a:endParaRPr lang="ko-KR" altLang="en-US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202D0EBA-13BE-4BDA-B5D6-86E04611843C}"/>
              </a:ext>
            </a:extLst>
          </p:cNvPr>
          <p:cNvSpPr/>
          <p:nvPr/>
        </p:nvSpPr>
        <p:spPr>
          <a:xfrm>
            <a:off x="398125" y="6061144"/>
            <a:ext cx="1547769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otherPlayers</a:t>
            </a:r>
            <a:endParaRPr lang="ko-KR" altLang="en-US" dirty="0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45BFE62C-A136-4688-92DB-0411A920517B}"/>
              </a:ext>
            </a:extLst>
          </p:cNvPr>
          <p:cNvSpPr/>
          <p:nvPr/>
        </p:nvSpPr>
        <p:spPr>
          <a:xfrm>
            <a:off x="6500459" y="5750593"/>
            <a:ext cx="1427478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Fonts</a:t>
            </a:r>
            <a:endParaRPr lang="ko-KR" altLang="en-US" dirty="0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0081C76A-990B-4BBA-A35C-E51F33A0E021}"/>
              </a:ext>
            </a:extLst>
          </p:cNvPr>
          <p:cNvSpPr/>
          <p:nvPr/>
        </p:nvSpPr>
        <p:spPr>
          <a:xfrm>
            <a:off x="8042420" y="5750593"/>
            <a:ext cx="1536658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Textures</a:t>
            </a:r>
            <a:endParaRPr lang="ko-KR" altLang="en-US" dirty="0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48FB59-45AC-43AE-84F8-C4DE7D7EC429}"/>
              </a:ext>
            </a:extLst>
          </p:cNvPr>
          <p:cNvSpPr/>
          <p:nvPr/>
        </p:nvSpPr>
        <p:spPr>
          <a:xfrm>
            <a:off x="4958499" y="5750593"/>
            <a:ext cx="1427478" cy="4386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AutoInit</a:t>
            </a:r>
            <a:endParaRPr lang="ko-KR" altLang="en-US" dirty="0"/>
          </a:p>
        </p:txBody>
      </p: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7DFE7D46-D0B7-4D45-BC50-7AA40C910753}"/>
              </a:ext>
            </a:extLst>
          </p:cNvPr>
          <p:cNvCxnSpPr>
            <a:cxnSpLocks/>
            <a:stCxn id="11" idx="3"/>
            <a:endCxn id="18" idx="1"/>
          </p:cNvCxnSpPr>
          <p:nvPr/>
        </p:nvCxnSpPr>
        <p:spPr>
          <a:xfrm>
            <a:off x="8551622" y="572430"/>
            <a:ext cx="2306878" cy="0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B2D13CC-3BD2-4E67-9703-D29A5A0C7691}"/>
              </a:ext>
            </a:extLst>
          </p:cNvPr>
          <p:cNvSpPr txBox="1"/>
          <p:nvPr/>
        </p:nvSpPr>
        <p:spPr>
          <a:xfrm>
            <a:off x="9316106" y="206002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ighlight>
                  <a:srgbClr val="FF0000"/>
                </a:highlight>
              </a:rPr>
              <a:t>SEND</a:t>
            </a:r>
            <a:endParaRPr lang="ko-KR" altLang="en-US" dirty="0">
              <a:highlight>
                <a:srgbClr val="FF0000"/>
              </a:highlight>
            </a:endParaRPr>
          </a:p>
        </p:txBody>
      </p: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699B55EC-1FEB-43D2-B8F9-111C65E5801E}"/>
              </a:ext>
            </a:extLst>
          </p:cNvPr>
          <p:cNvCxnSpPr>
            <a:cxnSpLocks/>
            <a:stCxn id="18" idx="2"/>
            <a:endCxn id="81" idx="3"/>
          </p:cNvCxnSpPr>
          <p:nvPr/>
        </p:nvCxnSpPr>
        <p:spPr>
          <a:xfrm flipH="1">
            <a:off x="10324659" y="1037250"/>
            <a:ext cx="1071856" cy="58667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F41CE232-863F-4E8F-9898-B7E2B6F2E98E}"/>
              </a:ext>
            </a:extLst>
          </p:cNvPr>
          <p:cNvSpPr/>
          <p:nvPr/>
        </p:nvSpPr>
        <p:spPr>
          <a:xfrm>
            <a:off x="9012024" y="1159101"/>
            <a:ext cx="1312635" cy="92964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Receive Thread</a:t>
            </a:r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AFF3B951-A637-4FD6-BD10-2817677A3069}"/>
              </a:ext>
            </a:extLst>
          </p:cNvPr>
          <p:cNvCxnSpPr>
            <a:cxnSpLocks/>
            <a:endCxn id="85" idx="3"/>
          </p:cNvCxnSpPr>
          <p:nvPr/>
        </p:nvCxnSpPr>
        <p:spPr>
          <a:xfrm flipH="1">
            <a:off x="7965576" y="1367150"/>
            <a:ext cx="1046448" cy="0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65F448A9-0C25-48DE-80D3-AAFEFCC2C557}"/>
              </a:ext>
            </a:extLst>
          </p:cNvPr>
          <p:cNvSpPr/>
          <p:nvPr/>
        </p:nvSpPr>
        <p:spPr>
          <a:xfrm>
            <a:off x="6296004" y="1846475"/>
            <a:ext cx="1776945" cy="7008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EventManager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9E0F67F6-8BCC-4B25-AFD2-B324DC525875}"/>
              </a:ext>
            </a:extLst>
          </p:cNvPr>
          <p:cNvSpPr/>
          <p:nvPr/>
        </p:nvSpPr>
        <p:spPr>
          <a:xfrm>
            <a:off x="6403376" y="1129703"/>
            <a:ext cx="1562200" cy="47489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Recv</a:t>
            </a:r>
            <a:r>
              <a:rPr lang="en-US" altLang="ko-KR" dirty="0"/>
              <a:t> Queue</a:t>
            </a: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5C7F4318-3DBF-4892-B5E0-30F67783BC26}"/>
              </a:ext>
            </a:extLst>
          </p:cNvPr>
          <p:cNvSpPr/>
          <p:nvPr/>
        </p:nvSpPr>
        <p:spPr>
          <a:xfrm>
            <a:off x="6403376" y="2781759"/>
            <a:ext cx="1562200" cy="47489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Event Queue</a:t>
            </a:r>
          </a:p>
        </p:txBody>
      </p: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4989F2BA-0A28-4FE8-9C8B-0943DD880CBF}"/>
              </a:ext>
            </a:extLst>
          </p:cNvPr>
          <p:cNvCxnSpPr>
            <a:cxnSpLocks/>
            <a:stCxn id="83" idx="2"/>
            <a:endCxn id="93" idx="0"/>
          </p:cNvCxnSpPr>
          <p:nvPr/>
        </p:nvCxnSpPr>
        <p:spPr>
          <a:xfrm flipH="1">
            <a:off x="7184476" y="2547281"/>
            <a:ext cx="1" cy="234478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E68619E8-DA15-4CD2-8DC8-1911DC73579C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>
            <a:off x="7184476" y="1604597"/>
            <a:ext cx="1" cy="241878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직선 화살표 연결선 105">
            <a:extLst>
              <a:ext uri="{FF2B5EF4-FFF2-40B4-BE49-F238E27FC236}">
                <a16:creationId xmlns:a16="http://schemas.microsoft.com/office/drawing/2014/main" id="{990AE931-77E0-4888-93FB-65ACF69D5C3D}"/>
              </a:ext>
            </a:extLst>
          </p:cNvPr>
          <p:cNvCxnSpPr>
            <a:cxnSpLocks/>
          </p:cNvCxnSpPr>
          <p:nvPr/>
        </p:nvCxnSpPr>
        <p:spPr>
          <a:xfrm flipH="1">
            <a:off x="4246530" y="3429533"/>
            <a:ext cx="1" cy="234478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직선 화살표 연결선 109">
            <a:extLst>
              <a:ext uri="{FF2B5EF4-FFF2-40B4-BE49-F238E27FC236}">
                <a16:creationId xmlns:a16="http://schemas.microsoft.com/office/drawing/2014/main" id="{22DD6E47-DE90-4288-BFA8-B362A06E7441}"/>
              </a:ext>
            </a:extLst>
          </p:cNvPr>
          <p:cNvCxnSpPr>
            <a:cxnSpLocks/>
          </p:cNvCxnSpPr>
          <p:nvPr/>
        </p:nvCxnSpPr>
        <p:spPr>
          <a:xfrm flipH="1" flipV="1">
            <a:off x="7005473" y="5482407"/>
            <a:ext cx="1" cy="174308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A18A9EC-D20E-4DA7-A323-995B17512711}"/>
              </a:ext>
            </a:extLst>
          </p:cNvPr>
          <p:cNvSpPr/>
          <p:nvPr/>
        </p:nvSpPr>
        <p:spPr>
          <a:xfrm>
            <a:off x="8742153" y="4115817"/>
            <a:ext cx="1362551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EVENT</a:t>
            </a:r>
          </a:p>
          <a:p>
            <a:pPr algn="ctr"/>
            <a:r>
              <a:rPr lang="en-US" altLang="ko-KR" sz="1600" dirty="0"/>
              <a:t>INPUT</a:t>
            </a:r>
          </a:p>
          <a:p>
            <a:pPr algn="ctr"/>
            <a:r>
              <a:rPr lang="en-US" altLang="ko-KR" sz="1600" dirty="0"/>
              <a:t>HANDLER</a:t>
            </a:r>
            <a:endParaRPr lang="ko-KR" altLang="en-US" sz="1600" dirty="0"/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99C97317-51DD-4BF8-B752-D4A884264E01}"/>
              </a:ext>
            </a:extLst>
          </p:cNvPr>
          <p:cNvCxnSpPr>
            <a:cxnSpLocks/>
          </p:cNvCxnSpPr>
          <p:nvPr/>
        </p:nvCxnSpPr>
        <p:spPr>
          <a:xfrm flipV="1">
            <a:off x="9423428" y="3507035"/>
            <a:ext cx="0" cy="608782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298122CD-A221-43C3-9A31-5F2DE35E3302}"/>
              </a:ext>
            </a:extLst>
          </p:cNvPr>
          <p:cNvCxnSpPr>
            <a:cxnSpLocks/>
          </p:cNvCxnSpPr>
          <p:nvPr/>
        </p:nvCxnSpPr>
        <p:spPr>
          <a:xfrm flipH="1" flipV="1">
            <a:off x="7714937" y="3256653"/>
            <a:ext cx="1027216" cy="859164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555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13F25C98-99A0-4FF2-85CD-A1D887705924}"/>
              </a:ext>
            </a:extLst>
          </p:cNvPr>
          <p:cNvSpPr/>
          <p:nvPr/>
        </p:nvSpPr>
        <p:spPr>
          <a:xfrm>
            <a:off x="177800" y="4279183"/>
            <a:ext cx="12014200" cy="238831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177800" y="1820859"/>
            <a:ext cx="12014200" cy="238831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5359624" y="190500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서버 흐름도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E121295-8732-4DE4-AE8E-E569431C83FF}"/>
              </a:ext>
            </a:extLst>
          </p:cNvPr>
          <p:cNvSpPr/>
          <p:nvPr/>
        </p:nvSpPr>
        <p:spPr>
          <a:xfrm>
            <a:off x="177799" y="737564"/>
            <a:ext cx="12014199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Main()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D528832F-E2E6-4920-A948-492C267BA507}"/>
              </a:ext>
            </a:extLst>
          </p:cNvPr>
          <p:cNvCxnSpPr>
            <a:stCxn id="11" idx="2"/>
            <a:endCxn id="18" idx="0"/>
          </p:cNvCxnSpPr>
          <p:nvPr/>
        </p:nvCxnSpPr>
        <p:spPr>
          <a:xfrm>
            <a:off x="6184899" y="1404313"/>
            <a:ext cx="1" cy="416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D181BE7-EF35-4083-A2C3-4AE25AD23170}"/>
              </a:ext>
            </a:extLst>
          </p:cNvPr>
          <p:cNvSpPr txBox="1"/>
          <p:nvPr/>
        </p:nvSpPr>
        <p:spPr>
          <a:xfrm>
            <a:off x="177799" y="1798139"/>
            <a:ext cx="2800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Thread </a:t>
            </a:r>
            <a:r>
              <a:rPr lang="ko-KR" altLang="en-US" b="1" dirty="0"/>
              <a:t>생성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495FC4-237F-4879-A122-F3421BCD3E32}"/>
              </a:ext>
            </a:extLst>
          </p:cNvPr>
          <p:cNvSpPr txBox="1"/>
          <p:nvPr/>
        </p:nvSpPr>
        <p:spPr>
          <a:xfrm>
            <a:off x="177798" y="4290575"/>
            <a:ext cx="2800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Thread. 1. Login</a:t>
            </a:r>
          </a:p>
          <a:p>
            <a:r>
              <a:rPr lang="en-US" altLang="ko-KR" b="1" dirty="0"/>
              <a:t>	2. Game</a:t>
            </a:r>
            <a:r>
              <a:rPr lang="ko-KR" altLang="en-US" b="1" dirty="0"/>
              <a:t> </a:t>
            </a:r>
            <a:r>
              <a:rPr lang="en-US" altLang="ko-KR" b="1" dirty="0"/>
              <a:t>Logic</a:t>
            </a:r>
            <a:endParaRPr lang="ko-KR" altLang="en-US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D542FD-24C2-4D3E-BD50-E42DFA558EDF}"/>
              </a:ext>
            </a:extLst>
          </p:cNvPr>
          <p:cNvSpPr txBox="1"/>
          <p:nvPr/>
        </p:nvSpPr>
        <p:spPr>
          <a:xfrm>
            <a:off x="177798" y="2437990"/>
            <a:ext cx="19534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make_acceptor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b="1" dirty="0"/>
              <a:t>With</a:t>
            </a:r>
          </a:p>
          <a:p>
            <a:r>
              <a:rPr lang="en-US" altLang="ko-KR" b="1" dirty="0" err="1"/>
              <a:t>io_context</a:t>
            </a:r>
            <a:endParaRPr lang="ko-KR" alt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64F604-4A5D-4DDE-A16D-6ACC43132C89}"/>
              </a:ext>
            </a:extLst>
          </p:cNvPr>
          <p:cNvSpPr txBox="1"/>
          <p:nvPr/>
        </p:nvSpPr>
        <p:spPr>
          <a:xfrm>
            <a:off x="2360334" y="2714988"/>
            <a:ext cx="1616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소켓생성후</a:t>
            </a:r>
            <a:endParaRPr lang="en-US" altLang="ko-KR" b="1" dirty="0"/>
          </a:p>
          <a:p>
            <a:r>
              <a:rPr lang="ko-KR" altLang="en-US" b="1" dirty="0"/>
              <a:t>연결수신대기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0AE314-C6BD-4F69-AC5F-F915AB9EDD4F}"/>
              </a:ext>
            </a:extLst>
          </p:cNvPr>
          <p:cNvSpPr txBox="1"/>
          <p:nvPr/>
        </p:nvSpPr>
        <p:spPr>
          <a:xfrm>
            <a:off x="4128315" y="2560942"/>
            <a:ext cx="3493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연결시</a:t>
            </a:r>
            <a:r>
              <a:rPr lang="ko-KR" altLang="en-US" b="1" dirty="0"/>
              <a:t> 소켓을 식별할 수 있는 </a:t>
            </a:r>
            <a:r>
              <a:rPr lang="en-US" altLang="ko-KR" b="1" dirty="0"/>
              <a:t>ID</a:t>
            </a:r>
            <a:r>
              <a:rPr lang="ko-KR" altLang="en-US" b="1" dirty="0"/>
              <a:t>부여 후</a:t>
            </a:r>
            <a:endParaRPr lang="en-US" altLang="ko-KR" b="1" dirty="0"/>
          </a:p>
          <a:p>
            <a:r>
              <a:rPr lang="ko-KR" altLang="en-US" b="1" dirty="0"/>
              <a:t>전역변수에 저장 및 관리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4E6E00-A2AE-4606-AC61-1BD0B23E2ABD}"/>
              </a:ext>
            </a:extLst>
          </p:cNvPr>
          <p:cNvSpPr txBox="1"/>
          <p:nvPr/>
        </p:nvSpPr>
        <p:spPr>
          <a:xfrm>
            <a:off x="7774029" y="2691850"/>
            <a:ext cx="3493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클라이언트 담당 쓰레드 생성 후</a:t>
            </a:r>
            <a:endParaRPr lang="en-US" altLang="ko-KR" b="1" dirty="0"/>
          </a:p>
          <a:p>
            <a:r>
              <a:rPr lang="en-US" altLang="ko-KR" b="1" dirty="0"/>
              <a:t>detach </a:t>
            </a:r>
            <a:r>
              <a:rPr lang="ko-KR" altLang="en-US" b="1" dirty="0"/>
              <a:t>실행</a:t>
            </a:r>
            <a:endParaRPr lang="en-US" altLang="ko-KR" b="1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D99FD946-B014-4BD6-93D3-4AACA482E3F4}"/>
              </a:ext>
            </a:extLst>
          </p:cNvPr>
          <p:cNvCxnSpPr>
            <a:cxnSpLocks/>
          </p:cNvCxnSpPr>
          <p:nvPr/>
        </p:nvCxnSpPr>
        <p:spPr>
          <a:xfrm flipV="1">
            <a:off x="2025474" y="3038153"/>
            <a:ext cx="229067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C8F7E36-442C-434A-B736-D8B32F854410}"/>
              </a:ext>
            </a:extLst>
          </p:cNvPr>
          <p:cNvCxnSpPr>
            <a:cxnSpLocks/>
          </p:cNvCxnSpPr>
          <p:nvPr/>
        </p:nvCxnSpPr>
        <p:spPr>
          <a:xfrm flipV="1">
            <a:off x="3861847" y="3015016"/>
            <a:ext cx="229067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BD8B9485-9D41-4745-921E-0C57D723BA1A}"/>
              </a:ext>
            </a:extLst>
          </p:cNvPr>
          <p:cNvCxnSpPr>
            <a:cxnSpLocks/>
          </p:cNvCxnSpPr>
          <p:nvPr/>
        </p:nvCxnSpPr>
        <p:spPr>
          <a:xfrm flipV="1">
            <a:off x="7541697" y="3015014"/>
            <a:ext cx="229067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CF6D069-4012-438A-B244-0459C8112C5A}"/>
              </a:ext>
            </a:extLst>
          </p:cNvPr>
          <p:cNvSpPr txBox="1"/>
          <p:nvPr/>
        </p:nvSpPr>
        <p:spPr>
          <a:xfrm>
            <a:off x="177798" y="5206801"/>
            <a:ext cx="1953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게임실행시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b="1" dirty="0"/>
              <a:t>1</a:t>
            </a:r>
            <a:r>
              <a:rPr lang="ko-KR" altLang="en-US" b="1" dirty="0" err="1"/>
              <a:t>번스레드연결</a:t>
            </a:r>
            <a:endParaRPr lang="en-US" altLang="ko-KR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2BFBF22-C25A-49EC-8252-70FA74395D3C}"/>
              </a:ext>
            </a:extLst>
          </p:cNvPr>
          <p:cNvSpPr txBox="1"/>
          <p:nvPr/>
        </p:nvSpPr>
        <p:spPr>
          <a:xfrm>
            <a:off x="2254540" y="5197106"/>
            <a:ext cx="1870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초기 정보생성  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 err="1"/>
              <a:t>로그인처리담당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1224AB5-5E37-4EBD-9871-A6F087D49CFA}"/>
              </a:ext>
            </a:extLst>
          </p:cNvPr>
          <p:cNvSpPr txBox="1"/>
          <p:nvPr/>
        </p:nvSpPr>
        <p:spPr>
          <a:xfrm>
            <a:off x="4358429" y="5206801"/>
            <a:ext cx="37085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로그인성공시 </a:t>
            </a:r>
            <a:r>
              <a:rPr lang="en-US" altLang="ko-KR" b="1" dirty="0"/>
              <a:t>1</a:t>
            </a:r>
            <a:r>
              <a:rPr lang="ko-KR" altLang="en-US" b="1" dirty="0" err="1"/>
              <a:t>번스레드</a:t>
            </a:r>
            <a:r>
              <a:rPr lang="ko-KR" altLang="en-US" b="1" dirty="0"/>
              <a:t> 연결해제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b="1" dirty="0"/>
              <a:t>2</a:t>
            </a:r>
            <a:r>
              <a:rPr lang="ko-KR" altLang="en-US" b="1" dirty="0"/>
              <a:t>번 스레드로 </a:t>
            </a:r>
            <a:r>
              <a:rPr lang="ko-KR" altLang="en-US" b="1" dirty="0" err="1"/>
              <a:t>재연결</a:t>
            </a:r>
            <a:r>
              <a:rPr lang="ko-KR" altLang="en-US" b="1" dirty="0"/>
              <a:t> </a:t>
            </a:r>
            <a:r>
              <a:rPr lang="en-US" altLang="ko-KR" b="1" dirty="0"/>
              <a:t>(</a:t>
            </a:r>
            <a:r>
              <a:rPr lang="ko-KR" altLang="en-US" b="1" dirty="0"/>
              <a:t>채널이동</a:t>
            </a:r>
            <a:r>
              <a:rPr lang="en-US" altLang="ko-KR" b="1" dirty="0"/>
              <a:t>)</a:t>
            </a:r>
          </a:p>
          <a:p>
            <a:endParaRPr lang="en-US" altLang="ko-KR" b="1" dirty="0"/>
          </a:p>
          <a:p>
            <a:endParaRPr lang="ko-KR" altLang="en-US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7476E2-4537-4723-8737-752B096FDEFA}"/>
              </a:ext>
            </a:extLst>
          </p:cNvPr>
          <p:cNvSpPr txBox="1"/>
          <p:nvPr/>
        </p:nvSpPr>
        <p:spPr>
          <a:xfrm>
            <a:off x="8297067" y="5206801"/>
            <a:ext cx="3493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월드맵</a:t>
            </a:r>
            <a:r>
              <a:rPr lang="ko-KR" altLang="en-US" b="1" dirty="0"/>
              <a:t> 진입이후는 </a:t>
            </a:r>
            <a:r>
              <a:rPr lang="en-US" altLang="ko-KR" b="1" dirty="0"/>
              <a:t>2</a:t>
            </a:r>
            <a:r>
              <a:rPr lang="ko-KR" altLang="en-US" b="1" dirty="0" err="1"/>
              <a:t>번스레드가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모든 로직을 담당</a:t>
            </a:r>
            <a:r>
              <a:rPr lang="en-US" altLang="ko-KR" b="1" dirty="0"/>
              <a:t>, </a:t>
            </a:r>
            <a:r>
              <a:rPr lang="ko-KR" altLang="en-US" b="1" dirty="0"/>
              <a:t>처리</a:t>
            </a:r>
            <a:endParaRPr lang="en-US" altLang="ko-KR" b="1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EA922EC-1E22-4BCD-91D0-CAE037E28202}"/>
              </a:ext>
            </a:extLst>
          </p:cNvPr>
          <p:cNvCxnSpPr>
            <a:cxnSpLocks/>
          </p:cNvCxnSpPr>
          <p:nvPr/>
        </p:nvCxnSpPr>
        <p:spPr>
          <a:xfrm flipV="1">
            <a:off x="2025474" y="5674317"/>
            <a:ext cx="229067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1753731A-46F5-4401-91CC-22F30AE8A490}"/>
              </a:ext>
            </a:extLst>
          </p:cNvPr>
          <p:cNvCxnSpPr>
            <a:cxnSpLocks/>
          </p:cNvCxnSpPr>
          <p:nvPr/>
        </p:nvCxnSpPr>
        <p:spPr>
          <a:xfrm flipV="1">
            <a:off x="4010515" y="5651178"/>
            <a:ext cx="229067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CD55C44E-3889-47CA-9863-981F9B651A3A}"/>
              </a:ext>
            </a:extLst>
          </p:cNvPr>
          <p:cNvCxnSpPr>
            <a:cxnSpLocks/>
          </p:cNvCxnSpPr>
          <p:nvPr/>
        </p:nvCxnSpPr>
        <p:spPr>
          <a:xfrm flipV="1">
            <a:off x="8068000" y="5651176"/>
            <a:ext cx="229067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2976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직사각형 91">
            <a:extLst>
              <a:ext uri="{FF2B5EF4-FFF2-40B4-BE49-F238E27FC236}">
                <a16:creationId xmlns:a16="http://schemas.microsoft.com/office/drawing/2014/main" id="{6A87EF31-E9BD-460C-B51E-02C912C824A5}"/>
              </a:ext>
            </a:extLst>
          </p:cNvPr>
          <p:cNvSpPr/>
          <p:nvPr/>
        </p:nvSpPr>
        <p:spPr>
          <a:xfrm>
            <a:off x="112480" y="3327079"/>
            <a:ext cx="2960755" cy="312044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 err="1"/>
              <a:t>handleClient</a:t>
            </a:r>
            <a:endParaRPr lang="en-US" altLang="ko-KR" dirty="0"/>
          </a:p>
          <a:p>
            <a:pPr algn="ctr"/>
            <a:r>
              <a:rPr lang="ko-KR" altLang="en-US" dirty="0" err="1"/>
              <a:t>멀티스레딩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4890430" y="7250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서버 설계</a:t>
            </a:r>
            <a:r>
              <a:rPr lang="en-US" altLang="ko-KR" b="1" dirty="0"/>
              <a:t>&gt; 1:1</a:t>
            </a:r>
            <a:r>
              <a:rPr lang="ko-KR" altLang="en-US" b="1" dirty="0"/>
              <a:t>통신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113458" y="1121288"/>
            <a:ext cx="1339892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Collision MAP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208004" y="4840388"/>
            <a:ext cx="1256886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Connect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AC7135E-BE42-41A7-9E10-E38BB85ACA07}"/>
              </a:ext>
            </a:extLst>
          </p:cNvPr>
          <p:cNvSpPr/>
          <p:nvPr/>
        </p:nvSpPr>
        <p:spPr>
          <a:xfrm>
            <a:off x="7789877" y="2812739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2C893C4-E62B-41C0-BF66-F589161A2F69}"/>
              </a:ext>
            </a:extLst>
          </p:cNvPr>
          <p:cNvSpPr/>
          <p:nvPr/>
        </p:nvSpPr>
        <p:spPr>
          <a:xfrm>
            <a:off x="8723327" y="2812739"/>
            <a:ext cx="111125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TRUE | EXIST | FAIL</a:t>
            </a:r>
            <a:endParaRPr lang="ko-KR" altLang="en-US" sz="1200" b="1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3862C78-9018-445C-BC73-71C420982E15}"/>
              </a:ext>
            </a:extLst>
          </p:cNvPr>
          <p:cNvSpPr/>
          <p:nvPr/>
        </p:nvSpPr>
        <p:spPr>
          <a:xfrm>
            <a:off x="9834577" y="2812739"/>
            <a:ext cx="144736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allPlayerInfos</a:t>
            </a:r>
            <a:endParaRPr lang="ko-KR" altLang="en-US" sz="1600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086EADD1-8832-4A77-AE6C-8875268F6C72}"/>
              </a:ext>
            </a:extLst>
          </p:cNvPr>
          <p:cNvSpPr/>
          <p:nvPr/>
        </p:nvSpPr>
        <p:spPr>
          <a:xfrm>
            <a:off x="7789879" y="1165821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D345AB8-5FD0-4AD4-968F-0DD9A59D7F06}"/>
              </a:ext>
            </a:extLst>
          </p:cNvPr>
          <p:cNvSpPr/>
          <p:nvPr/>
        </p:nvSpPr>
        <p:spPr>
          <a:xfrm>
            <a:off x="8723329" y="1165821"/>
            <a:ext cx="256604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playerID</a:t>
            </a:r>
            <a:r>
              <a:rPr lang="en-US" altLang="ko-KR" dirty="0"/>
              <a:t> (</a:t>
            </a:r>
            <a:r>
              <a:rPr lang="en-US" altLang="ko-KR" dirty="0" err="1"/>
              <a:t>Serialnum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3AD555D-B61C-4F70-AA4C-8D5566590B8F}"/>
              </a:ext>
            </a:extLst>
          </p:cNvPr>
          <p:cNvSpPr txBox="1"/>
          <p:nvPr/>
        </p:nvSpPr>
        <p:spPr>
          <a:xfrm>
            <a:off x="8471131" y="711664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 err="1"/>
              <a:t>송신부</a:t>
            </a:r>
            <a:r>
              <a:rPr lang="ko-KR" altLang="en-US" b="1" dirty="0"/>
              <a:t> </a:t>
            </a:r>
            <a:r>
              <a:rPr lang="en-US" altLang="ko-KR" b="1" dirty="0"/>
              <a:t>Packet&gt;</a:t>
            </a:r>
            <a:endParaRPr lang="ko-KR" altLang="en-US" b="1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CD9AA55-357B-440E-9933-A259D247C2E8}"/>
              </a:ext>
            </a:extLst>
          </p:cNvPr>
          <p:cNvSpPr txBox="1"/>
          <p:nvPr/>
        </p:nvSpPr>
        <p:spPr>
          <a:xfrm>
            <a:off x="4077838" y="711355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 err="1"/>
              <a:t>수신부</a:t>
            </a:r>
            <a:r>
              <a:rPr lang="ko-KR" altLang="en-US" b="1" dirty="0"/>
              <a:t> </a:t>
            </a:r>
            <a:r>
              <a:rPr lang="en-US" altLang="ko-KR" b="1" dirty="0"/>
              <a:t>Packet&gt;</a:t>
            </a:r>
            <a:endParaRPr lang="ko-KR" altLang="en-US" b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544C62B-90EC-4D51-87E7-ECFFC7862875}"/>
              </a:ext>
            </a:extLst>
          </p:cNvPr>
          <p:cNvSpPr txBox="1"/>
          <p:nvPr/>
        </p:nvSpPr>
        <p:spPr>
          <a:xfrm>
            <a:off x="195486" y="713453"/>
            <a:ext cx="269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보유 정보</a:t>
            </a:r>
            <a:r>
              <a:rPr lang="en-US" altLang="ko-KR" b="1" dirty="0"/>
              <a:t>&amp;</a:t>
            </a:r>
            <a:r>
              <a:rPr lang="ko-KR" altLang="en-US" b="1" dirty="0" err="1"/>
              <a:t>처리로직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A373809-508E-4709-96EB-5FF54A357D0F}"/>
              </a:ext>
            </a:extLst>
          </p:cNvPr>
          <p:cNvCxnSpPr/>
          <p:nvPr/>
        </p:nvCxnSpPr>
        <p:spPr>
          <a:xfrm>
            <a:off x="3227042" y="1148006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2ED6DCF6-1736-46B3-93BD-F19573D89448}"/>
              </a:ext>
            </a:extLst>
          </p:cNvPr>
          <p:cNvCxnSpPr/>
          <p:nvPr/>
        </p:nvCxnSpPr>
        <p:spPr>
          <a:xfrm>
            <a:off x="7554368" y="1148005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1C20BAB5-327F-4C2D-B9A7-A0821F02B081}"/>
              </a:ext>
            </a:extLst>
          </p:cNvPr>
          <p:cNvSpPr/>
          <p:nvPr/>
        </p:nvSpPr>
        <p:spPr>
          <a:xfrm>
            <a:off x="7785698" y="3925604"/>
            <a:ext cx="861656" cy="47307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MOVE</a:t>
            </a:r>
            <a:endParaRPr lang="ko-KR" altLang="en-US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307DBCDA-7169-44F3-AD1C-DCE5EB280F58}"/>
              </a:ext>
            </a:extLst>
          </p:cNvPr>
          <p:cNvSpPr/>
          <p:nvPr/>
        </p:nvSpPr>
        <p:spPr>
          <a:xfrm>
            <a:off x="8647354" y="3925604"/>
            <a:ext cx="733193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TRUE</a:t>
            </a:r>
            <a:endParaRPr lang="ko-KR" altLang="en-US" dirty="0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41B61F57-82A7-4A50-A64A-5A848C97226C}"/>
              </a:ext>
            </a:extLst>
          </p:cNvPr>
          <p:cNvSpPr/>
          <p:nvPr/>
        </p:nvSpPr>
        <p:spPr>
          <a:xfrm>
            <a:off x="10083800" y="3925604"/>
            <a:ext cx="1198137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MOVEINFOS</a:t>
            </a:r>
            <a:endParaRPr lang="ko-KR" altLang="en-US" sz="1400" dirty="0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38217CE3-A952-4A8E-9F49-A02809C42F72}"/>
              </a:ext>
            </a:extLst>
          </p:cNvPr>
          <p:cNvSpPr/>
          <p:nvPr/>
        </p:nvSpPr>
        <p:spPr>
          <a:xfrm>
            <a:off x="7789414" y="2260749"/>
            <a:ext cx="1803153" cy="47085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EXITUSER</a:t>
            </a:r>
            <a:endParaRPr lang="ko-KR" altLang="en-US" sz="1200" b="1" dirty="0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B470CB25-384F-416E-9350-0141977B9A53}"/>
              </a:ext>
            </a:extLst>
          </p:cNvPr>
          <p:cNvSpPr/>
          <p:nvPr/>
        </p:nvSpPr>
        <p:spPr>
          <a:xfrm>
            <a:off x="9601635" y="2258528"/>
            <a:ext cx="1687734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A8DEFDE-B63D-4F06-8FA3-377CBB53C9F6}"/>
              </a:ext>
            </a:extLst>
          </p:cNvPr>
          <p:cNvSpPr/>
          <p:nvPr/>
        </p:nvSpPr>
        <p:spPr>
          <a:xfrm>
            <a:off x="208004" y="5643954"/>
            <a:ext cx="2704821" cy="66674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ProcessMessage</a:t>
            </a:r>
            <a:endParaRPr lang="en-US" altLang="ko-KR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9A45B96-CF1E-4607-8B1E-397D1B5FAB4D}"/>
              </a:ext>
            </a:extLst>
          </p:cNvPr>
          <p:cNvSpPr/>
          <p:nvPr/>
        </p:nvSpPr>
        <p:spPr>
          <a:xfrm>
            <a:off x="1556647" y="4840387"/>
            <a:ext cx="1359177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disConnect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656AE76-5FD7-4D5F-968F-148B07925A14}"/>
              </a:ext>
            </a:extLst>
          </p:cNvPr>
          <p:cNvSpPr/>
          <p:nvPr/>
        </p:nvSpPr>
        <p:spPr>
          <a:xfrm>
            <a:off x="1731305" y="1121288"/>
            <a:ext cx="1339892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Sockets</a:t>
            </a:r>
          </a:p>
          <a:p>
            <a:pPr algn="ctr"/>
            <a:r>
              <a:rPr lang="en-US" altLang="ko-KR" sz="1600" dirty="0"/>
              <a:t>&lt;</a:t>
            </a:r>
            <a:r>
              <a:rPr lang="en-US" altLang="ko-KR" sz="1600" dirty="0" err="1"/>
              <a:t>int,socket</a:t>
            </a:r>
            <a:r>
              <a:rPr lang="en-US" altLang="ko-KR" sz="1600" dirty="0"/>
              <a:t>&gt;</a:t>
            </a:r>
            <a:endParaRPr lang="ko-KR" altLang="en-US" sz="16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978D384-D856-4A53-9FB5-48CDE65229EA}"/>
              </a:ext>
            </a:extLst>
          </p:cNvPr>
          <p:cNvSpPr/>
          <p:nvPr/>
        </p:nvSpPr>
        <p:spPr>
          <a:xfrm>
            <a:off x="212487" y="4002496"/>
            <a:ext cx="1252403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buffer</a:t>
            </a:r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F68D707A-3F22-46DB-B178-C71409263657}"/>
              </a:ext>
            </a:extLst>
          </p:cNvPr>
          <p:cNvSpPr/>
          <p:nvPr/>
        </p:nvSpPr>
        <p:spPr>
          <a:xfrm>
            <a:off x="1562148" y="4002496"/>
            <a:ext cx="1350677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ID,</a:t>
            </a:r>
            <a:r>
              <a:rPr lang="ko-KR" altLang="en-US" dirty="0"/>
              <a:t> </a:t>
            </a:r>
            <a:r>
              <a:rPr lang="en-US" altLang="ko-KR" dirty="0"/>
              <a:t>Socket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0763E5-E9D1-4172-875C-68A705D814F6}"/>
              </a:ext>
            </a:extLst>
          </p:cNvPr>
          <p:cNvSpPr/>
          <p:nvPr/>
        </p:nvSpPr>
        <p:spPr>
          <a:xfrm>
            <a:off x="112747" y="2019314"/>
            <a:ext cx="1339892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Players</a:t>
            </a:r>
          </a:p>
          <a:p>
            <a:pPr algn="ctr"/>
            <a:r>
              <a:rPr lang="en-US" altLang="ko-KR" sz="1600" dirty="0"/>
              <a:t>&lt;</a:t>
            </a:r>
            <a:r>
              <a:rPr lang="en-US" altLang="ko-KR" sz="1600" dirty="0" err="1"/>
              <a:t>int,Player</a:t>
            </a:r>
            <a:r>
              <a:rPr lang="en-US" altLang="ko-KR" sz="1600" dirty="0"/>
              <a:t>&gt;</a:t>
            </a:r>
            <a:endParaRPr lang="ko-KR" altLang="en-US" sz="16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FD8A5B7-B0A0-4AB6-A937-F9295ACE9D1D}"/>
              </a:ext>
            </a:extLst>
          </p:cNvPr>
          <p:cNvSpPr/>
          <p:nvPr/>
        </p:nvSpPr>
        <p:spPr>
          <a:xfrm>
            <a:off x="1731305" y="2019313"/>
            <a:ext cx="1339892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ActiveUser</a:t>
            </a:r>
            <a:endParaRPr lang="en-US" altLang="ko-KR" sz="1600" dirty="0"/>
          </a:p>
          <a:p>
            <a:pPr algn="ctr"/>
            <a:r>
              <a:rPr lang="en-US" altLang="ko-KR" sz="1600" dirty="0"/>
              <a:t>&lt;string&gt;</a:t>
            </a:r>
            <a:endParaRPr lang="ko-KR" altLang="en-US" sz="16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F2C5036-3757-4DD0-B7E2-DCBDAC77C9C7}"/>
              </a:ext>
            </a:extLst>
          </p:cNvPr>
          <p:cNvSpPr/>
          <p:nvPr/>
        </p:nvSpPr>
        <p:spPr>
          <a:xfrm>
            <a:off x="7789879" y="1712608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EXIT</a:t>
            </a: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CEF5C0F-F6BD-4FFB-A9CE-332C2087E07A}"/>
              </a:ext>
            </a:extLst>
          </p:cNvPr>
          <p:cNvSpPr/>
          <p:nvPr/>
        </p:nvSpPr>
        <p:spPr>
          <a:xfrm>
            <a:off x="8723329" y="1712608"/>
            <a:ext cx="865522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32E07E9-C5AC-4537-B52A-C2819981E8DB}"/>
              </a:ext>
            </a:extLst>
          </p:cNvPr>
          <p:cNvSpPr/>
          <p:nvPr/>
        </p:nvSpPr>
        <p:spPr>
          <a:xfrm>
            <a:off x="9594404" y="1712939"/>
            <a:ext cx="1698725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EXIT_OK | FAIL</a:t>
            </a:r>
            <a:endParaRPr lang="ko-KR" altLang="en-US" sz="1400" b="1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17092703-A3EB-4509-84AE-DD6203ED0EBF}"/>
              </a:ext>
            </a:extLst>
          </p:cNvPr>
          <p:cNvSpPr/>
          <p:nvPr/>
        </p:nvSpPr>
        <p:spPr>
          <a:xfrm>
            <a:off x="7785698" y="3366951"/>
            <a:ext cx="1803153" cy="47529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NEWUSER</a:t>
            </a:r>
            <a:endParaRPr lang="ko-KR" altLang="en-US" sz="1200" b="1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A2BCA925-A529-4899-901B-47774548C614}"/>
              </a:ext>
            </a:extLst>
          </p:cNvPr>
          <p:cNvSpPr/>
          <p:nvPr/>
        </p:nvSpPr>
        <p:spPr>
          <a:xfrm>
            <a:off x="9597919" y="3366950"/>
            <a:ext cx="1687734" cy="47529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playerInfos</a:t>
            </a:r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DA3E8016-6E8D-477D-AFAB-ADFD92CE7D4F}"/>
              </a:ext>
            </a:extLst>
          </p:cNvPr>
          <p:cNvSpPr/>
          <p:nvPr/>
        </p:nvSpPr>
        <p:spPr>
          <a:xfrm>
            <a:off x="9386222" y="3925604"/>
            <a:ext cx="691903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582EC5D-1106-4BBD-A35E-01F64C3186EB}"/>
              </a:ext>
            </a:extLst>
          </p:cNvPr>
          <p:cNvSpPr/>
          <p:nvPr/>
        </p:nvSpPr>
        <p:spPr>
          <a:xfrm>
            <a:off x="7785698" y="4485440"/>
            <a:ext cx="861656" cy="47307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CHAT</a:t>
            </a:r>
            <a:endParaRPr lang="ko-KR" altLang="en-US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77AD43C-A2C9-4070-9AB8-836D0C13E626}"/>
              </a:ext>
            </a:extLst>
          </p:cNvPr>
          <p:cNvSpPr/>
          <p:nvPr/>
        </p:nvSpPr>
        <p:spPr>
          <a:xfrm>
            <a:off x="8647354" y="4485440"/>
            <a:ext cx="733193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C82390F-30B9-4B14-97E7-94F68F912B0B}"/>
              </a:ext>
            </a:extLst>
          </p:cNvPr>
          <p:cNvSpPr/>
          <p:nvPr/>
        </p:nvSpPr>
        <p:spPr>
          <a:xfrm>
            <a:off x="10482606" y="4485440"/>
            <a:ext cx="799331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msg</a:t>
            </a:r>
            <a:endParaRPr lang="ko-KR" altLang="en-US" sz="1400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1D3D490-8756-4736-BEC0-17C5995E3286}"/>
              </a:ext>
            </a:extLst>
          </p:cNvPr>
          <p:cNvSpPr/>
          <p:nvPr/>
        </p:nvSpPr>
        <p:spPr>
          <a:xfrm>
            <a:off x="9386222" y="4485440"/>
            <a:ext cx="1096384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nickname</a:t>
            </a:r>
            <a:endParaRPr lang="ko-KR" altLang="en-US" sz="1600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A279859-37C7-470B-85E2-B7DD5AA63A0B}"/>
              </a:ext>
            </a:extLst>
          </p:cNvPr>
          <p:cNvSpPr/>
          <p:nvPr/>
        </p:nvSpPr>
        <p:spPr>
          <a:xfrm>
            <a:off x="7785697" y="5032722"/>
            <a:ext cx="1644959" cy="47307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CHCOLOR</a:t>
            </a:r>
            <a:endParaRPr lang="ko-KR" altLang="en-US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EA79C7C-EC53-4FF5-9411-3B439FCA295A}"/>
              </a:ext>
            </a:extLst>
          </p:cNvPr>
          <p:cNvSpPr/>
          <p:nvPr/>
        </p:nvSpPr>
        <p:spPr>
          <a:xfrm>
            <a:off x="9430658" y="5032722"/>
            <a:ext cx="748881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CC4B2EED-0571-4F32-A6CF-1C4D0C98F799}"/>
              </a:ext>
            </a:extLst>
          </p:cNvPr>
          <p:cNvSpPr/>
          <p:nvPr/>
        </p:nvSpPr>
        <p:spPr>
          <a:xfrm>
            <a:off x="10169525" y="5032722"/>
            <a:ext cx="1119843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ColorID</a:t>
            </a:r>
            <a:endParaRPr lang="ko-KR" altLang="en-US" sz="1600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5FE9E2EF-5E1B-4B8F-ACE4-DB70910ADA7B}"/>
              </a:ext>
            </a:extLst>
          </p:cNvPr>
          <p:cNvSpPr/>
          <p:nvPr/>
        </p:nvSpPr>
        <p:spPr>
          <a:xfrm>
            <a:off x="7785697" y="5586933"/>
            <a:ext cx="1092533" cy="47307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GETCAP</a:t>
            </a:r>
            <a:endParaRPr lang="ko-KR" altLang="en-US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A5D0C03C-CE1C-46A8-AA3E-8A51A39CD2D6}"/>
              </a:ext>
            </a:extLst>
          </p:cNvPr>
          <p:cNvSpPr/>
          <p:nvPr/>
        </p:nvSpPr>
        <p:spPr>
          <a:xfrm>
            <a:off x="8878231" y="5586933"/>
            <a:ext cx="552426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FFA075F0-BA0A-4CE0-9988-192C27E12691}"/>
              </a:ext>
            </a:extLst>
          </p:cNvPr>
          <p:cNvSpPr/>
          <p:nvPr/>
        </p:nvSpPr>
        <p:spPr>
          <a:xfrm>
            <a:off x="9430657" y="5586933"/>
            <a:ext cx="1858712" cy="4730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GET|SEND|LOST</a:t>
            </a:r>
            <a:endParaRPr lang="ko-KR" altLang="en-US" sz="1600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CAAD7F4F-DF84-4BC8-882F-E9ACF7B6E1A4}"/>
              </a:ext>
            </a:extLst>
          </p:cNvPr>
          <p:cNvSpPr/>
          <p:nvPr/>
        </p:nvSpPr>
        <p:spPr>
          <a:xfrm>
            <a:off x="7789876" y="6151891"/>
            <a:ext cx="2044697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ACCOUNT</a:t>
            </a:r>
            <a:endParaRPr lang="ko-KR" altLang="en-US" b="1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56E3AFE9-F2DF-40FB-8633-CC6558ADC0EA}"/>
              </a:ext>
            </a:extLst>
          </p:cNvPr>
          <p:cNvSpPr/>
          <p:nvPr/>
        </p:nvSpPr>
        <p:spPr>
          <a:xfrm>
            <a:off x="9834577" y="6151891"/>
            <a:ext cx="144736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OK | FALSE</a:t>
            </a:r>
            <a:endParaRPr lang="ko-KR" altLang="en-US" sz="1600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020B656A-91FC-406B-B039-1496E2138C97}"/>
              </a:ext>
            </a:extLst>
          </p:cNvPr>
          <p:cNvSpPr/>
          <p:nvPr/>
        </p:nvSpPr>
        <p:spPr>
          <a:xfrm>
            <a:off x="3453238" y="1712608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EXIT</a:t>
            </a:r>
            <a:endParaRPr lang="ko-KR" altLang="en-US" dirty="0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E772345F-3FFD-4436-8629-738ECB822DB6}"/>
              </a:ext>
            </a:extLst>
          </p:cNvPr>
          <p:cNvSpPr/>
          <p:nvPr/>
        </p:nvSpPr>
        <p:spPr>
          <a:xfrm>
            <a:off x="4386688" y="1712608"/>
            <a:ext cx="256604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741AB305-768C-497C-A2D8-F90D7A93EC50}"/>
              </a:ext>
            </a:extLst>
          </p:cNvPr>
          <p:cNvSpPr/>
          <p:nvPr/>
        </p:nvSpPr>
        <p:spPr>
          <a:xfrm>
            <a:off x="3453238" y="2270818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970C30B1-174C-4E24-B5DE-23DB89C65D55}"/>
              </a:ext>
            </a:extLst>
          </p:cNvPr>
          <p:cNvSpPr/>
          <p:nvPr/>
        </p:nvSpPr>
        <p:spPr>
          <a:xfrm>
            <a:off x="4386688" y="2270818"/>
            <a:ext cx="256604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 , PASSWORD</a:t>
            </a:r>
            <a:endParaRPr lang="ko-KR" altLang="en-US" dirty="0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6282B7C-56C4-4368-B3A7-D0EA1D86B3C6}"/>
              </a:ext>
            </a:extLst>
          </p:cNvPr>
          <p:cNvSpPr/>
          <p:nvPr/>
        </p:nvSpPr>
        <p:spPr>
          <a:xfrm>
            <a:off x="3453238" y="2829027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MOVE</a:t>
            </a:r>
            <a:endParaRPr lang="ko-KR" altLang="en-US" dirty="0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31FD6112-80E7-484B-B846-40AB44C3FAEA}"/>
              </a:ext>
            </a:extLst>
          </p:cNvPr>
          <p:cNvSpPr/>
          <p:nvPr/>
        </p:nvSpPr>
        <p:spPr>
          <a:xfrm>
            <a:off x="4386688" y="2829027"/>
            <a:ext cx="256604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DIRECTION</a:t>
            </a:r>
            <a:endParaRPr lang="ko-KR" altLang="en-US" dirty="0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4D2C488-7F52-4524-99E0-69CEA3C644F1}"/>
              </a:ext>
            </a:extLst>
          </p:cNvPr>
          <p:cNvSpPr/>
          <p:nvPr/>
        </p:nvSpPr>
        <p:spPr>
          <a:xfrm>
            <a:off x="3462028" y="3387235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CHAT</a:t>
            </a:r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9BE57FC3-5A57-453B-A038-26DB6909F67F}"/>
              </a:ext>
            </a:extLst>
          </p:cNvPr>
          <p:cNvSpPr/>
          <p:nvPr/>
        </p:nvSpPr>
        <p:spPr>
          <a:xfrm>
            <a:off x="4395478" y="3387235"/>
            <a:ext cx="256604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MSG</a:t>
            </a:r>
            <a:endParaRPr lang="ko-KR" altLang="en-US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6A266B18-5E44-4A82-97AA-6015D4022791}"/>
              </a:ext>
            </a:extLst>
          </p:cNvPr>
          <p:cNvSpPr/>
          <p:nvPr/>
        </p:nvSpPr>
        <p:spPr>
          <a:xfrm>
            <a:off x="3464117" y="3945443"/>
            <a:ext cx="1527607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CHCOLOR</a:t>
            </a:r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101BA74F-E7D0-4AF1-A081-1E47D6DD15AF}"/>
              </a:ext>
            </a:extLst>
          </p:cNvPr>
          <p:cNvSpPr/>
          <p:nvPr/>
        </p:nvSpPr>
        <p:spPr>
          <a:xfrm>
            <a:off x="5000792" y="3945443"/>
            <a:ext cx="1962816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ColorID</a:t>
            </a:r>
            <a:endParaRPr lang="ko-KR" altLang="en-US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10A3A284-4541-44FC-8630-B2EB73F0B8BD}"/>
              </a:ext>
            </a:extLst>
          </p:cNvPr>
          <p:cNvSpPr/>
          <p:nvPr/>
        </p:nvSpPr>
        <p:spPr>
          <a:xfrm>
            <a:off x="3464117" y="4503651"/>
            <a:ext cx="1527607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GETCAP</a:t>
            </a:r>
            <a:endParaRPr lang="ko-KR" altLang="en-US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9F9567B6-97A5-4761-AA7B-6CFB35607035}"/>
              </a:ext>
            </a:extLst>
          </p:cNvPr>
          <p:cNvSpPr/>
          <p:nvPr/>
        </p:nvSpPr>
        <p:spPr>
          <a:xfrm>
            <a:off x="5000792" y="4503651"/>
            <a:ext cx="1962816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GET|SEND|LOST</a:t>
            </a:r>
            <a:endParaRPr lang="ko-KR" altLang="en-US" dirty="0"/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657364A3-38A5-406C-8BB5-B60F3D376BCE}"/>
              </a:ext>
            </a:extLst>
          </p:cNvPr>
          <p:cNvSpPr/>
          <p:nvPr/>
        </p:nvSpPr>
        <p:spPr>
          <a:xfrm>
            <a:off x="3457195" y="5061859"/>
            <a:ext cx="1527607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ACCOUNT</a:t>
            </a:r>
            <a:endParaRPr lang="ko-KR" altLang="en-US" dirty="0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C673A4F5-065E-441D-9B86-C5BC4389CF1D}"/>
              </a:ext>
            </a:extLst>
          </p:cNvPr>
          <p:cNvSpPr/>
          <p:nvPr/>
        </p:nvSpPr>
        <p:spPr>
          <a:xfrm>
            <a:off x="4993870" y="5061859"/>
            <a:ext cx="1962816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name|id|pw</a:t>
            </a:r>
            <a:endParaRPr lang="ko-KR" altLang="en-US" dirty="0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B8D05297-D13B-4EA2-86F7-444C87C569EE}"/>
              </a:ext>
            </a:extLst>
          </p:cNvPr>
          <p:cNvSpPr/>
          <p:nvPr/>
        </p:nvSpPr>
        <p:spPr>
          <a:xfrm>
            <a:off x="9540209" y="66367"/>
            <a:ext cx="1803153" cy="47085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/>
              <a:t>브로드캐스팅</a:t>
            </a:r>
            <a:endParaRPr lang="ko-KR" altLang="en-US" sz="1600" b="1" dirty="0"/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75A15EC8-F411-493F-9FED-ADD1928CA6CD}"/>
              </a:ext>
            </a:extLst>
          </p:cNvPr>
          <p:cNvSpPr/>
          <p:nvPr/>
        </p:nvSpPr>
        <p:spPr>
          <a:xfrm>
            <a:off x="7785697" y="64145"/>
            <a:ext cx="1754512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1:1</a:t>
            </a:r>
            <a:r>
              <a:rPr lang="ko-KR" altLang="en-US" b="1" dirty="0"/>
              <a:t>통신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BADFB928-399A-4BE6-B523-49E358A1EF9B}"/>
              </a:ext>
            </a:extLst>
          </p:cNvPr>
          <p:cNvSpPr/>
          <p:nvPr/>
        </p:nvSpPr>
        <p:spPr>
          <a:xfrm>
            <a:off x="111952" y="2812739"/>
            <a:ext cx="2959245" cy="37752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DeltaTime</a:t>
            </a:r>
            <a:endParaRPr lang="ko-KR" altLang="en-US" sz="1600" dirty="0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1019649-0FC6-490E-8CFD-775658DF2B3F}"/>
              </a:ext>
            </a:extLst>
          </p:cNvPr>
          <p:cNvSpPr/>
          <p:nvPr/>
        </p:nvSpPr>
        <p:spPr>
          <a:xfrm>
            <a:off x="3461609" y="1165821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RECON</a:t>
            </a:r>
            <a:endParaRPr lang="ko-KR" altLang="en-US" dirty="0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5999426-C683-4497-B2D4-5D290FD2900D}"/>
              </a:ext>
            </a:extLst>
          </p:cNvPr>
          <p:cNvSpPr/>
          <p:nvPr/>
        </p:nvSpPr>
        <p:spPr>
          <a:xfrm>
            <a:off x="4395059" y="1165821"/>
            <a:ext cx="256604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playerID</a:t>
            </a:r>
            <a:r>
              <a:rPr lang="en-US" altLang="ko-KR" dirty="0"/>
              <a:t> (</a:t>
            </a:r>
            <a:r>
              <a:rPr lang="en-US" altLang="ko-KR" dirty="0" err="1"/>
              <a:t>Serialnum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8034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6616088" y="405196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&lt;DB</a:t>
            </a:r>
            <a:r>
              <a:rPr lang="ko-KR" altLang="en-US" b="1" dirty="0"/>
              <a:t> 설계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5892351" y="923237"/>
            <a:ext cx="2884556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Playerid</a:t>
            </a:r>
            <a:r>
              <a:rPr lang="en-US" altLang="ko-KR" b="1" dirty="0">
                <a:solidFill>
                  <a:schemeClr val="tx1"/>
                </a:solidFill>
              </a:rPr>
              <a:t> [PK, NN, UQ, AI]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5892351" y="1589986"/>
            <a:ext cx="2884556" cy="409513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Login_id</a:t>
            </a:r>
            <a:r>
              <a:rPr lang="en-US" altLang="ko-KR" dirty="0"/>
              <a:t> (VARCHAR(50))</a:t>
            </a:r>
          </a:p>
          <a:p>
            <a:pPr algn="ctr"/>
            <a:r>
              <a:rPr lang="en-US" altLang="ko-KR" dirty="0" err="1"/>
              <a:t>Login_pw</a:t>
            </a:r>
            <a:r>
              <a:rPr lang="en-US" altLang="ko-KR" dirty="0"/>
              <a:t> (VARCHAR(50))</a:t>
            </a:r>
          </a:p>
          <a:p>
            <a:pPr algn="ctr"/>
            <a:r>
              <a:rPr lang="en-US" altLang="ko-KR" dirty="0"/>
              <a:t>NAME (VARCHAR(50))</a:t>
            </a:r>
          </a:p>
          <a:p>
            <a:pPr algn="ctr"/>
            <a:r>
              <a:rPr lang="en-US" altLang="ko-KR" dirty="0" err="1"/>
              <a:t>ColorID</a:t>
            </a:r>
            <a:r>
              <a:rPr lang="en-US" altLang="ko-KR" dirty="0"/>
              <a:t>(CHAR)</a:t>
            </a:r>
          </a:p>
          <a:p>
            <a:pPr algn="ctr"/>
            <a:r>
              <a:rPr lang="en-US" altLang="ko-KR" dirty="0"/>
              <a:t>X(INT)</a:t>
            </a:r>
          </a:p>
          <a:p>
            <a:pPr algn="ctr"/>
            <a:r>
              <a:rPr lang="en-US" altLang="ko-KR" dirty="0"/>
              <a:t>Y(INT)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2CFE70-CB34-456A-9319-ABC10F684FC6}"/>
              </a:ext>
            </a:extLst>
          </p:cNvPr>
          <p:cNvSpPr txBox="1"/>
          <p:nvPr/>
        </p:nvSpPr>
        <p:spPr>
          <a:xfrm>
            <a:off x="348280" y="1504987"/>
            <a:ext cx="2884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en-US" altLang="ko-KR" b="1"/>
              <a:t>DB</a:t>
            </a:r>
            <a:r>
              <a:rPr lang="ko-KR" altLang="en-US" b="1" dirty="0"/>
              <a:t> </a:t>
            </a:r>
            <a:r>
              <a:rPr lang="en-US" altLang="ko-KR" b="1" dirty="0"/>
              <a:t>Manager </a:t>
            </a:r>
            <a:r>
              <a:rPr lang="ko-KR" altLang="en-US" b="1" dirty="0"/>
              <a:t>메서드</a:t>
            </a:r>
            <a:r>
              <a:rPr lang="en-US" altLang="ko-KR" b="1" dirty="0"/>
              <a:t>&gt; </a:t>
            </a:r>
            <a:endParaRPr lang="ko-KR" altLang="en-US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E121295-8732-4DE4-AE8E-E569431C83FF}"/>
              </a:ext>
            </a:extLst>
          </p:cNvPr>
          <p:cNvSpPr/>
          <p:nvPr/>
        </p:nvSpPr>
        <p:spPr>
          <a:xfrm>
            <a:off x="280218" y="2023027"/>
            <a:ext cx="2884556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Bool </a:t>
            </a:r>
            <a:r>
              <a:rPr lang="en-US" altLang="ko-KR" b="1" dirty="0" err="1">
                <a:solidFill>
                  <a:schemeClr val="tx1"/>
                </a:solidFill>
              </a:rPr>
              <a:t>canLogin</a:t>
            </a:r>
            <a:r>
              <a:rPr lang="en-US" altLang="ko-KR" b="1" dirty="0">
                <a:solidFill>
                  <a:schemeClr val="tx1"/>
                </a:solidFill>
              </a:rPr>
              <a:t>()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6C04ED-ACFF-40BB-973C-A9335B148EF3}"/>
              </a:ext>
            </a:extLst>
          </p:cNvPr>
          <p:cNvSpPr/>
          <p:nvPr/>
        </p:nvSpPr>
        <p:spPr>
          <a:xfrm>
            <a:off x="280218" y="2689776"/>
            <a:ext cx="2884556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Player&amp; </a:t>
            </a:r>
            <a:r>
              <a:rPr lang="en-US" altLang="ko-KR" b="1" dirty="0" err="1">
                <a:solidFill>
                  <a:schemeClr val="tx1"/>
                </a:solidFill>
              </a:rPr>
              <a:t>makePlayer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(Id, pw, name, </a:t>
            </a:r>
            <a:r>
              <a:rPr lang="en-US" altLang="ko-KR" b="1" dirty="0" err="1">
                <a:solidFill>
                  <a:schemeClr val="tx1"/>
                </a:solidFill>
              </a:rPr>
              <a:t>colId</a:t>
            </a:r>
            <a:r>
              <a:rPr lang="en-US" altLang="ko-KR" b="1" dirty="0">
                <a:solidFill>
                  <a:schemeClr val="tx1"/>
                </a:solidFill>
              </a:rPr>
              <a:t>, x, y)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B891BB0-065D-4C68-B501-B03331A43DC5}"/>
              </a:ext>
            </a:extLst>
          </p:cNvPr>
          <p:cNvSpPr/>
          <p:nvPr/>
        </p:nvSpPr>
        <p:spPr>
          <a:xfrm>
            <a:off x="280218" y="3356525"/>
            <a:ext cx="2884556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Void </a:t>
            </a:r>
            <a:r>
              <a:rPr lang="en-US" altLang="ko-KR" b="1" dirty="0" err="1">
                <a:solidFill>
                  <a:schemeClr val="tx1"/>
                </a:solidFill>
              </a:rPr>
              <a:t>savePlayer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en-US" altLang="ko-KR" b="1" dirty="0" err="1">
                <a:solidFill>
                  <a:schemeClr val="tx1"/>
                </a:solidFill>
              </a:rPr>
              <a:t>Id,pw,name,colid,x,y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D0BEF8E-CDF0-42E9-A41E-3167EF626E50}"/>
              </a:ext>
            </a:extLst>
          </p:cNvPr>
          <p:cNvSpPr/>
          <p:nvPr/>
        </p:nvSpPr>
        <p:spPr>
          <a:xfrm>
            <a:off x="280218" y="4023274"/>
            <a:ext cx="2884556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Bool </a:t>
            </a:r>
            <a:r>
              <a:rPr lang="en-US" altLang="ko-KR" b="1" dirty="0" err="1">
                <a:solidFill>
                  <a:schemeClr val="tx1"/>
                </a:solidFill>
              </a:rPr>
              <a:t>createAccount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en-US" altLang="ko-KR" b="1" dirty="0" err="1">
                <a:solidFill>
                  <a:schemeClr val="tx1"/>
                </a:solidFill>
              </a:rPr>
              <a:t>name,id,pw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C4EA35-92A8-4F96-A0CD-D25B61EE2C98}"/>
              </a:ext>
            </a:extLst>
          </p:cNvPr>
          <p:cNvSpPr txBox="1"/>
          <p:nvPr/>
        </p:nvSpPr>
        <p:spPr>
          <a:xfrm>
            <a:off x="8850193" y="2690336"/>
            <a:ext cx="33418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DB</a:t>
            </a:r>
            <a:r>
              <a:rPr lang="ko-KR" altLang="en-US" b="1" dirty="0"/>
              <a:t> </a:t>
            </a:r>
            <a:r>
              <a:rPr lang="ko-KR" altLang="en-US" b="1" dirty="0" err="1"/>
              <a:t>왜씀</a:t>
            </a:r>
            <a:r>
              <a:rPr lang="en-US" altLang="ko-KR" b="1" dirty="0"/>
              <a:t>?</a:t>
            </a:r>
          </a:p>
          <a:p>
            <a:endParaRPr lang="en-US" altLang="ko-KR" b="1" dirty="0"/>
          </a:p>
          <a:p>
            <a:r>
              <a:rPr lang="en-US" altLang="ko-KR" b="1" dirty="0"/>
              <a:t>Json </a:t>
            </a:r>
            <a:r>
              <a:rPr lang="ko-KR" altLang="en-US" b="1" dirty="0"/>
              <a:t>이나 </a:t>
            </a:r>
            <a:r>
              <a:rPr lang="ko-KR" altLang="en-US" b="1" dirty="0" err="1"/>
              <a:t>메모장써도</a:t>
            </a:r>
            <a:r>
              <a:rPr lang="ko-KR" altLang="en-US" b="1" dirty="0"/>
              <a:t> </a:t>
            </a:r>
            <a:r>
              <a:rPr lang="ko-KR" altLang="en-US" b="1" dirty="0" err="1"/>
              <a:t>됬으나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추후 확장성을 확보</a:t>
            </a:r>
          </a:p>
        </p:txBody>
      </p:sp>
    </p:spTree>
    <p:extLst>
      <p:ext uri="{BB962C8B-B14F-4D97-AF65-F5344CB8AC3E}">
        <p14:creationId xmlns:p14="http://schemas.microsoft.com/office/powerpoint/2010/main" val="2745754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675654A-5D85-42F8-85B3-0AAE54952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713" y="583919"/>
            <a:ext cx="7648575" cy="5991225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시연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FD746DA0-863B-49E8-9690-9DE35329C874}"/>
              </a:ext>
            </a:extLst>
          </p:cNvPr>
          <p:cNvSpPr txBox="1">
            <a:spLocks/>
          </p:cNvSpPr>
          <p:nvPr/>
        </p:nvSpPr>
        <p:spPr>
          <a:xfrm>
            <a:off x="177800" y="3533872"/>
            <a:ext cx="8768238" cy="3324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주요기능</a:t>
            </a:r>
            <a:r>
              <a:rPr lang="en-US" altLang="ko-KR" sz="4000" b="1" dirty="0">
                <a:highlight>
                  <a:srgbClr val="FFFF00"/>
                </a:highlight>
              </a:rPr>
              <a:t> 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4000" b="1" dirty="0">
                <a:highlight>
                  <a:srgbClr val="FFFF00"/>
                </a:highlight>
              </a:rPr>
              <a:t>Esc (</a:t>
            </a:r>
            <a:r>
              <a:rPr lang="ko-KR" altLang="en-US" sz="4000" b="1" dirty="0" err="1">
                <a:highlight>
                  <a:srgbClr val="FFFF00"/>
                </a:highlight>
              </a:rPr>
              <a:t>스킵가능</a:t>
            </a:r>
            <a:r>
              <a:rPr lang="en-US" altLang="ko-KR" sz="4000" b="1" dirty="0">
                <a:highlight>
                  <a:srgbClr val="FFFF00"/>
                </a:highlight>
              </a:rPr>
              <a:t>)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애니메이션 끝</a:t>
            </a:r>
            <a:r>
              <a:rPr lang="en-US" altLang="ko-KR" sz="4000" b="1" dirty="0">
                <a:highlight>
                  <a:srgbClr val="FFFF00"/>
                </a:highlight>
              </a:rPr>
              <a:t>-&gt;</a:t>
            </a:r>
            <a:r>
              <a:rPr lang="ko-KR" altLang="en-US" sz="4000" b="1" dirty="0">
                <a:highlight>
                  <a:srgbClr val="FFFF00"/>
                </a:highlight>
              </a:rPr>
              <a:t>자동 </a:t>
            </a:r>
            <a:r>
              <a:rPr lang="ko-KR" altLang="en-US" sz="4000" b="1" dirty="0" err="1">
                <a:highlight>
                  <a:srgbClr val="FFFF00"/>
                </a:highlight>
              </a:rPr>
              <a:t>씬전환</a:t>
            </a:r>
            <a:endParaRPr lang="ko-KR" altLang="en-US" sz="4000" b="1" dirty="0">
              <a:highlight>
                <a:srgbClr val="FFFF00"/>
              </a:highlight>
            </a:endParaRP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ADCFE3FF-60CE-46BF-BE50-3D0E6827ABDF}"/>
              </a:ext>
            </a:extLst>
          </p:cNvPr>
          <p:cNvSpPr txBox="1">
            <a:spLocks/>
          </p:cNvSpPr>
          <p:nvPr/>
        </p:nvSpPr>
        <p:spPr>
          <a:xfrm>
            <a:off x="4826000" y="303391"/>
            <a:ext cx="2540000" cy="666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b="1" dirty="0"/>
              <a:t>오프닝씬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7B97AB-A130-48BA-9A97-B47CB2DB2A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285" y="2679384"/>
            <a:ext cx="1778987" cy="1778987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790783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1AC181F-6333-4531-BE60-AE5404395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33387"/>
            <a:ext cx="7620000" cy="5991225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시연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FD746DA0-863B-49E8-9690-9DE35329C874}"/>
              </a:ext>
            </a:extLst>
          </p:cNvPr>
          <p:cNvSpPr txBox="1">
            <a:spLocks/>
          </p:cNvSpPr>
          <p:nvPr/>
        </p:nvSpPr>
        <p:spPr>
          <a:xfrm>
            <a:off x="177800" y="2120096"/>
            <a:ext cx="8768238" cy="43045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주요기능</a:t>
            </a:r>
            <a:r>
              <a:rPr lang="en-US" altLang="ko-KR" sz="4000" b="1" dirty="0">
                <a:highlight>
                  <a:srgbClr val="FFFF00"/>
                </a:highlight>
              </a:rPr>
              <a:t> 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애니메이션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4000" b="1" dirty="0">
                <a:highlight>
                  <a:srgbClr val="FFFF00"/>
                </a:highlight>
              </a:rPr>
              <a:t>TAB FOCUS</a:t>
            </a:r>
            <a:r>
              <a:rPr lang="ko-KR" altLang="en-US" sz="4000" b="1" dirty="0">
                <a:highlight>
                  <a:srgbClr val="FFFF00"/>
                </a:highlight>
              </a:rPr>
              <a:t> 전환기능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4000" b="1" dirty="0">
                <a:highlight>
                  <a:srgbClr val="FFFF00"/>
                </a:highlight>
              </a:rPr>
              <a:t>BUTTON HOVER </a:t>
            </a:r>
            <a:r>
              <a:rPr lang="ko-KR" altLang="en-US" sz="4000" b="1" dirty="0">
                <a:highlight>
                  <a:srgbClr val="FFFF00"/>
                </a:highlight>
              </a:rPr>
              <a:t>기능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4000" b="1" dirty="0">
                <a:highlight>
                  <a:srgbClr val="FFFF00"/>
                </a:highlight>
              </a:rPr>
              <a:t>ENTER </a:t>
            </a:r>
            <a:r>
              <a:rPr lang="ko-KR" altLang="en-US" sz="4000" b="1" dirty="0">
                <a:highlight>
                  <a:srgbClr val="FFFF00"/>
                </a:highlight>
              </a:rPr>
              <a:t>키 맵핑</a:t>
            </a:r>
            <a:endParaRPr lang="en-US" altLang="ko-KR" sz="4000" b="1" dirty="0">
              <a:highlight>
                <a:srgbClr val="FFFF00"/>
              </a:highlight>
            </a:endParaRP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ADCFE3FF-60CE-46BF-BE50-3D0E6827ABDF}"/>
              </a:ext>
            </a:extLst>
          </p:cNvPr>
          <p:cNvSpPr txBox="1">
            <a:spLocks/>
          </p:cNvSpPr>
          <p:nvPr/>
        </p:nvSpPr>
        <p:spPr>
          <a:xfrm>
            <a:off x="4826000" y="100012"/>
            <a:ext cx="2540000" cy="666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b="1" dirty="0"/>
              <a:t>타이틀씬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17C43B2-1FE0-4E5A-86A0-7EBE4F2C04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390" y="-1"/>
            <a:ext cx="2521267" cy="2384981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929067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0D25CA8-C1CF-4C7C-AC4B-0038147B53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시연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FD746DA0-863B-49E8-9690-9DE35329C874}"/>
              </a:ext>
            </a:extLst>
          </p:cNvPr>
          <p:cNvSpPr txBox="1">
            <a:spLocks/>
          </p:cNvSpPr>
          <p:nvPr/>
        </p:nvSpPr>
        <p:spPr>
          <a:xfrm>
            <a:off x="177800" y="2242398"/>
            <a:ext cx="8768238" cy="461560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주요기능</a:t>
            </a:r>
            <a:r>
              <a:rPr lang="en-US" altLang="ko-KR" sz="4000" b="1" dirty="0">
                <a:highlight>
                  <a:srgbClr val="FFFF00"/>
                </a:highlight>
              </a:rPr>
              <a:t> 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애니메이션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4000" b="1" dirty="0">
                <a:highlight>
                  <a:srgbClr val="FFFF00"/>
                </a:highlight>
              </a:rPr>
              <a:t>TAB FOCUS</a:t>
            </a:r>
            <a:r>
              <a:rPr lang="ko-KR" altLang="en-US" sz="4000" b="1" dirty="0">
                <a:highlight>
                  <a:srgbClr val="FFFF00"/>
                </a:highlight>
              </a:rPr>
              <a:t> 전환기능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영어 및 한글</a:t>
            </a:r>
            <a:r>
              <a:rPr lang="en-US" altLang="ko-KR" sz="4000" b="1" dirty="0">
                <a:highlight>
                  <a:srgbClr val="FFFF00"/>
                </a:highlight>
              </a:rPr>
              <a:t>+</a:t>
            </a:r>
            <a:r>
              <a:rPr lang="ko-KR" altLang="en-US" sz="4000" b="1" dirty="0">
                <a:highlight>
                  <a:srgbClr val="FFFF00"/>
                </a:highlight>
              </a:rPr>
              <a:t>숫자만 </a:t>
            </a:r>
            <a:r>
              <a:rPr lang="ko-KR" altLang="en-US" sz="4000" b="1" dirty="0" err="1">
                <a:highlight>
                  <a:srgbClr val="FFFF00"/>
                </a:highlight>
              </a:rPr>
              <a:t>입력받는</a:t>
            </a:r>
            <a:r>
              <a:rPr lang="ko-KR" altLang="en-US" sz="4000" b="1" dirty="0">
                <a:highlight>
                  <a:srgbClr val="FFFF00"/>
                </a:highlight>
              </a:rPr>
              <a:t> 기능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4000" b="1" dirty="0">
                <a:highlight>
                  <a:srgbClr val="FFFF00"/>
                </a:highlight>
              </a:rPr>
              <a:t>ENTER </a:t>
            </a:r>
            <a:r>
              <a:rPr lang="ko-KR" altLang="en-US" sz="4000" b="1" dirty="0">
                <a:highlight>
                  <a:srgbClr val="FFFF00"/>
                </a:highlight>
              </a:rPr>
              <a:t>키 맵핑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로그인 성공 실패 유무 및 중복로그인 방지</a:t>
            </a:r>
            <a:endParaRPr lang="en-US" altLang="ko-KR" sz="4000" b="1" dirty="0">
              <a:highlight>
                <a:srgbClr val="FFFF00"/>
              </a:highlight>
            </a:endParaRP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ADCFE3FF-60CE-46BF-BE50-3D0E6827ABDF}"/>
              </a:ext>
            </a:extLst>
          </p:cNvPr>
          <p:cNvSpPr txBox="1">
            <a:spLocks/>
          </p:cNvSpPr>
          <p:nvPr/>
        </p:nvSpPr>
        <p:spPr>
          <a:xfrm>
            <a:off x="4826000" y="523874"/>
            <a:ext cx="2540000" cy="666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b="1" dirty="0" err="1"/>
              <a:t>로그인씬</a:t>
            </a:r>
            <a:endParaRPr lang="ko-KR" altLang="en-US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6E548CB-E369-443B-9C56-B2755524C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9278" y="1"/>
            <a:ext cx="1702722" cy="1610686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2578054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14A1BE8-0999-4E8B-9F0A-C5E8358FA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475" y="419100"/>
            <a:ext cx="7639050" cy="6019800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시연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FD746DA0-863B-49E8-9690-9DE35329C874}"/>
              </a:ext>
            </a:extLst>
          </p:cNvPr>
          <p:cNvSpPr txBox="1">
            <a:spLocks/>
          </p:cNvSpPr>
          <p:nvPr/>
        </p:nvSpPr>
        <p:spPr>
          <a:xfrm>
            <a:off x="177881" y="2267350"/>
            <a:ext cx="8768238" cy="461560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주요기능</a:t>
            </a:r>
            <a:r>
              <a:rPr lang="en-US" altLang="ko-KR" sz="4000" b="1" dirty="0">
                <a:highlight>
                  <a:srgbClr val="FFFF00"/>
                </a:highlight>
              </a:rPr>
              <a:t> 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4000" b="1" dirty="0">
                <a:highlight>
                  <a:srgbClr val="FFFF00"/>
                </a:highlight>
              </a:rPr>
              <a:t>TAB FOCUS</a:t>
            </a:r>
            <a:r>
              <a:rPr lang="ko-KR" altLang="en-US" sz="4000" b="1" dirty="0">
                <a:highlight>
                  <a:srgbClr val="FFFF00"/>
                </a:highlight>
              </a:rPr>
              <a:t> 전환기능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영어 및 한글</a:t>
            </a:r>
            <a:r>
              <a:rPr lang="en-US" altLang="ko-KR" sz="4000" b="1" dirty="0">
                <a:highlight>
                  <a:srgbClr val="FFFF00"/>
                </a:highlight>
              </a:rPr>
              <a:t>+</a:t>
            </a:r>
            <a:r>
              <a:rPr lang="ko-KR" altLang="en-US" sz="4000" b="1" dirty="0">
                <a:highlight>
                  <a:srgbClr val="FFFF00"/>
                </a:highlight>
              </a:rPr>
              <a:t>숫자만 </a:t>
            </a:r>
            <a:r>
              <a:rPr lang="ko-KR" altLang="en-US" sz="4000" b="1" dirty="0" err="1">
                <a:highlight>
                  <a:srgbClr val="FFFF00"/>
                </a:highlight>
              </a:rPr>
              <a:t>입력받는</a:t>
            </a:r>
            <a:r>
              <a:rPr lang="ko-KR" altLang="en-US" sz="4000" b="1" dirty="0">
                <a:highlight>
                  <a:srgbClr val="FFFF00"/>
                </a:highlight>
              </a:rPr>
              <a:t> 기능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4000" b="1" dirty="0">
                <a:highlight>
                  <a:srgbClr val="FFFF00"/>
                </a:highlight>
              </a:rPr>
              <a:t>DB</a:t>
            </a:r>
            <a:r>
              <a:rPr lang="ko-KR" altLang="en-US" sz="4000" b="1" dirty="0">
                <a:highlight>
                  <a:srgbClr val="FFFF00"/>
                </a:highlight>
              </a:rPr>
              <a:t>연동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회원가입 성공 실패 유무 및 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아이디 중복 체크</a:t>
            </a:r>
            <a:endParaRPr lang="en-US" altLang="ko-KR" sz="4000" b="1" dirty="0">
              <a:highlight>
                <a:srgbClr val="FFFF00"/>
              </a:highlight>
            </a:endParaRP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ADCFE3FF-60CE-46BF-BE50-3D0E6827ABDF}"/>
              </a:ext>
            </a:extLst>
          </p:cNvPr>
          <p:cNvSpPr txBox="1">
            <a:spLocks/>
          </p:cNvSpPr>
          <p:nvPr/>
        </p:nvSpPr>
        <p:spPr>
          <a:xfrm>
            <a:off x="4826000" y="523874"/>
            <a:ext cx="2540000" cy="666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b="1" dirty="0"/>
              <a:t>회원가입씬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895AD81-7044-4C84-82BA-B50C6B9A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379" y="0"/>
            <a:ext cx="2435621" cy="2303964"/>
          </a:xfrm>
          <a:prstGeom prst="rect">
            <a:avLst/>
          </a:prstGeom>
          <a:effectLst>
            <a:softEdge rad="520700"/>
          </a:effectLst>
        </p:spPr>
      </p:pic>
    </p:spTree>
    <p:extLst>
      <p:ext uri="{BB962C8B-B14F-4D97-AF65-F5344CB8AC3E}">
        <p14:creationId xmlns:p14="http://schemas.microsoft.com/office/powerpoint/2010/main" val="856321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7720DB0-BB6C-4417-98E6-4745889EE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5143500" cy="6858000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시연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FD746DA0-863B-49E8-9690-9DE35329C874}"/>
              </a:ext>
            </a:extLst>
          </p:cNvPr>
          <p:cNvSpPr txBox="1">
            <a:spLocks/>
          </p:cNvSpPr>
          <p:nvPr/>
        </p:nvSpPr>
        <p:spPr>
          <a:xfrm>
            <a:off x="177800" y="1714497"/>
            <a:ext cx="8768238" cy="514350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주요기능</a:t>
            </a:r>
            <a:r>
              <a:rPr lang="en-US" altLang="ko-KR" sz="4000" b="1" dirty="0">
                <a:highlight>
                  <a:srgbClr val="FFFF00"/>
                </a:highlight>
              </a:rPr>
              <a:t> 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실시간 캐릭터 충돌 및 움직임 </a:t>
            </a:r>
            <a:r>
              <a:rPr lang="en-US" altLang="ko-KR" sz="4000" b="1" dirty="0">
                <a:highlight>
                  <a:srgbClr val="FFFF00"/>
                </a:highlight>
              </a:rPr>
              <a:t>(60px</a:t>
            </a:r>
            <a:r>
              <a:rPr lang="ko-KR" altLang="en-US" sz="4000" b="1" dirty="0">
                <a:highlight>
                  <a:srgbClr val="FFFF00"/>
                </a:highlight>
              </a:rPr>
              <a:t>단위</a:t>
            </a:r>
            <a:r>
              <a:rPr lang="en-US" altLang="ko-KR" sz="4000" b="1" dirty="0">
                <a:highlight>
                  <a:srgbClr val="FFFF00"/>
                </a:highlight>
              </a:rPr>
              <a:t>)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실시간 채팅 및 채팅기록</a:t>
            </a:r>
            <a:r>
              <a:rPr lang="en-US" altLang="ko-KR" sz="4000" b="1" dirty="0">
                <a:highlight>
                  <a:srgbClr val="FFFF00"/>
                </a:highlight>
              </a:rPr>
              <a:t>UI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옷 색깔 바꾸는 이벤트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미니게임 및 숨은 이벤트</a:t>
            </a:r>
            <a:endParaRPr lang="en-US" altLang="ko-KR" sz="4000" b="1" dirty="0">
              <a:highlight>
                <a:srgbClr val="FFFF00"/>
              </a:highlight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>
                <a:highlight>
                  <a:srgbClr val="FFFF00"/>
                </a:highlight>
              </a:rPr>
              <a:t>환경설정 </a:t>
            </a:r>
            <a:r>
              <a:rPr lang="en-US" altLang="ko-KR" sz="4000" b="1" dirty="0">
                <a:highlight>
                  <a:srgbClr val="FFFF00"/>
                </a:highlight>
              </a:rPr>
              <a:t>UI</a:t>
            </a: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ADCFE3FF-60CE-46BF-BE50-3D0E6827ABDF}"/>
              </a:ext>
            </a:extLst>
          </p:cNvPr>
          <p:cNvSpPr txBox="1">
            <a:spLocks/>
          </p:cNvSpPr>
          <p:nvPr/>
        </p:nvSpPr>
        <p:spPr>
          <a:xfrm>
            <a:off x="596900" y="190499"/>
            <a:ext cx="2540000" cy="666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b="1" dirty="0" err="1"/>
              <a:t>월드씬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469158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마치며</a:t>
            </a:r>
            <a:r>
              <a:rPr lang="en-US" altLang="ko-KR" b="1" dirty="0"/>
              <a:t>..</a:t>
            </a:r>
            <a:endParaRPr lang="ko-KR" altLang="en-US" b="1" dirty="0"/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FD746DA0-863B-49E8-9690-9DE35329C874}"/>
              </a:ext>
            </a:extLst>
          </p:cNvPr>
          <p:cNvSpPr txBox="1">
            <a:spLocks/>
          </p:cNvSpPr>
          <p:nvPr/>
        </p:nvSpPr>
        <p:spPr>
          <a:xfrm>
            <a:off x="1711881" y="857249"/>
            <a:ext cx="9403532" cy="514350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/>
              <a:t>멀티플레이어 기반 게임의 구조 이해</a:t>
            </a:r>
            <a:endParaRPr lang="en-US" altLang="ko-KR" sz="4000" b="1" dirty="0"/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 err="1"/>
              <a:t>멀티스레딩에</a:t>
            </a:r>
            <a:r>
              <a:rPr lang="ko-KR" altLang="en-US" sz="4000" b="1" dirty="0"/>
              <a:t> 대한 이해</a:t>
            </a:r>
            <a:endParaRPr lang="en-US" altLang="ko-KR" sz="4000" b="1" dirty="0"/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/>
              <a:t>이벤트 버스 방식의 설계</a:t>
            </a:r>
            <a:endParaRPr lang="en-US" altLang="ko-KR" sz="4000" b="1" dirty="0"/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/>
              <a:t>서버 설계방식에 대한 고찰</a:t>
            </a:r>
            <a:endParaRPr lang="en-US" altLang="ko-KR" sz="4000" b="1" dirty="0"/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4000" b="1" dirty="0"/>
              <a:t>다음 목표 </a:t>
            </a:r>
            <a:r>
              <a:rPr lang="en-US" altLang="ko-KR" sz="4000" b="1" dirty="0"/>
              <a:t>:</a:t>
            </a:r>
            <a:r>
              <a:rPr lang="ko-KR" altLang="en-US" sz="4000" b="1" dirty="0"/>
              <a:t>스레드 풀 활용한 서버성능향상</a:t>
            </a:r>
            <a:endParaRPr lang="en-US" altLang="ko-KR" sz="4000" b="1" dirty="0"/>
          </a:p>
        </p:txBody>
      </p:sp>
    </p:spTree>
    <p:extLst>
      <p:ext uri="{BB962C8B-B14F-4D97-AF65-F5344CB8AC3E}">
        <p14:creationId xmlns:p14="http://schemas.microsoft.com/office/powerpoint/2010/main" val="1887640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B1125C-6B18-4F01-A159-46CB1A48F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8913" r="3976" b="59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D129590-A9AD-4E80-A1E1-9B10FCC7D7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100" y="3553862"/>
            <a:ext cx="610572" cy="57756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8A9938-A286-4A00-AC79-C01B1DE8C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100" y="-887412"/>
            <a:ext cx="1071245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5300" b="1" dirty="0">
                <a:blipFill>
                  <a:blip r:embed="rId5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목차</a:t>
            </a:r>
            <a:r>
              <a:rPr lang="en-US" altLang="ko-KR" sz="5300" b="1" dirty="0">
                <a:blipFill>
                  <a:blip r:embed="rId5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endParaRPr lang="ko-KR" altLang="en-US" sz="5300" b="1" dirty="0">
              <a:blipFill>
                <a:blip r:embed="rId5"/>
                <a:tile tx="0" ty="0" sx="100000" sy="100000" flip="none" algn="tl"/>
              </a:blip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04E3CB-DD35-41D0-BEE2-5B07C71B5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1843088"/>
            <a:ext cx="9144000" cy="3783012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개요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기획 </a:t>
            </a:r>
            <a:r>
              <a:rPr lang="en-US" altLang="ko-KR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&amp; </a:t>
            </a: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설계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상세 설계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시연타임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마치며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>
              <a:lnSpc>
                <a:spcPct val="150000"/>
              </a:lnSpc>
            </a:pP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8676E3E-4800-45EF-B0F9-E80A0972F7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3672" y="3293709"/>
            <a:ext cx="885591" cy="8377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198FDD9-0CFA-4043-9472-9970DA9329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914" y="3694226"/>
            <a:ext cx="462186" cy="43720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BF9FC07-BC57-4ADC-8F4E-61F70803DF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350" y="414131"/>
            <a:ext cx="425449" cy="4254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56FF5E0-6203-4D68-92CB-2703B80DAD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1689" y="80533"/>
            <a:ext cx="352661" cy="33359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C503EFB-BE58-425C-B30E-FDCCD1C4B7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350" y="5126570"/>
            <a:ext cx="577850" cy="5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1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2E926-D822-4C7A-A7F2-01CDC82B4343}"/>
              </a:ext>
            </a:extLst>
          </p:cNvPr>
          <p:cNvSpPr txBox="1"/>
          <p:nvPr/>
        </p:nvSpPr>
        <p:spPr>
          <a:xfrm>
            <a:off x="679450" y="3136612"/>
            <a:ext cx="541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??? : </a:t>
            </a:r>
            <a:r>
              <a:rPr lang="ko-KR" altLang="en-US" sz="3200" b="1" dirty="0"/>
              <a:t>게임한번 만들어보자</a:t>
            </a:r>
            <a:r>
              <a:rPr lang="en-US" altLang="ko-KR" sz="3200" b="1" dirty="0"/>
              <a:t>!</a:t>
            </a:r>
            <a:endParaRPr lang="ko-KR" altLang="en-US" sz="32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2DEC69-E96D-422F-9DD1-02773F267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300" y="2251074"/>
            <a:ext cx="3533775" cy="235585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E20792B-BAAC-41D1-84BC-C318517DD2F9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096000" y="3428999"/>
            <a:ext cx="793750" cy="1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30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EA5D28D-5976-4660-9E9E-D77D2C680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600" y="2619374"/>
            <a:ext cx="2881878" cy="161924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E862F14-B05B-49AB-94C3-29EE8FF032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587" y="2619375"/>
            <a:ext cx="2828925" cy="16192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5651500" y="1788377"/>
            <a:ext cx="1181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/>
              <a:t>?</a:t>
            </a:r>
            <a:endParaRPr lang="ko-KR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166944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7304995" y="724751"/>
            <a:ext cx="151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/>
              <a:t>낭만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75C78D-1011-4D30-AE65-AE1779F857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07" b="23113"/>
          <a:stretch/>
        </p:blipFill>
        <p:spPr>
          <a:xfrm>
            <a:off x="2266950" y="1708150"/>
            <a:ext cx="2697386" cy="41402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0E0B2E0-1FD4-447A-ADB0-D23E98FEE6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07" t="26230"/>
          <a:stretch/>
        </p:blipFill>
        <p:spPr>
          <a:xfrm>
            <a:off x="6711952" y="1708150"/>
            <a:ext cx="2697386" cy="41402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A9AE7BF-8EAE-480E-A56F-84DF8E72070E}"/>
              </a:ext>
            </a:extLst>
          </p:cNvPr>
          <p:cNvCxnSpPr/>
          <p:nvPr/>
        </p:nvCxnSpPr>
        <p:spPr>
          <a:xfrm flipH="1">
            <a:off x="1568450" y="1600200"/>
            <a:ext cx="3911600" cy="417195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D58C0C5-E629-4E7E-8B58-6B8B7F186C1F}"/>
              </a:ext>
            </a:extLst>
          </p:cNvPr>
          <p:cNvCxnSpPr>
            <a:cxnSpLocks/>
          </p:cNvCxnSpPr>
          <p:nvPr/>
        </p:nvCxnSpPr>
        <p:spPr>
          <a:xfrm>
            <a:off x="1568450" y="1600200"/>
            <a:ext cx="3911600" cy="417195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897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2091645" y="3013500"/>
            <a:ext cx="151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/>
              <a:t>낭만</a:t>
            </a:r>
            <a:r>
              <a:rPr lang="en-US" altLang="ko-KR" sz="4800" b="1" dirty="0"/>
              <a:t>?</a:t>
            </a:r>
            <a:endParaRPr lang="ko-KR" altLang="en-US" sz="4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149985-1C82-4DE5-982D-E15900FBB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750" y="1276349"/>
            <a:ext cx="57404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65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C40BE-722A-4038-880A-4F8306174E0B}"/>
              </a:ext>
            </a:extLst>
          </p:cNvPr>
          <p:cNvSpPr txBox="1"/>
          <p:nvPr/>
        </p:nvSpPr>
        <p:spPr>
          <a:xfrm>
            <a:off x="4425968" y="339208"/>
            <a:ext cx="32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일단 </a:t>
            </a:r>
            <a:r>
              <a:rPr lang="ko-KR" altLang="en-US" b="1" dirty="0" err="1"/>
              <a:t>배운건</a:t>
            </a:r>
            <a:r>
              <a:rPr lang="ko-KR" altLang="en-US" b="1" dirty="0"/>
              <a:t> 다 써먹어보자</a:t>
            </a:r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B8C27371-FE65-41A5-AC79-A84CFDF3D2D4}"/>
              </a:ext>
            </a:extLst>
          </p:cNvPr>
          <p:cNvSpPr/>
          <p:nvPr/>
        </p:nvSpPr>
        <p:spPr>
          <a:xfrm>
            <a:off x="9175750" y="29972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자기 디스크 9">
            <a:extLst>
              <a:ext uri="{FF2B5EF4-FFF2-40B4-BE49-F238E27FC236}">
                <a16:creationId xmlns:a16="http://schemas.microsoft.com/office/drawing/2014/main" id="{552AD112-2851-43D5-82FE-E80C3F5F2B53}"/>
              </a:ext>
            </a:extLst>
          </p:cNvPr>
          <p:cNvSpPr/>
          <p:nvPr/>
        </p:nvSpPr>
        <p:spPr>
          <a:xfrm>
            <a:off x="9175750" y="36957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순서도: 자기 디스크 11">
            <a:extLst>
              <a:ext uri="{FF2B5EF4-FFF2-40B4-BE49-F238E27FC236}">
                <a16:creationId xmlns:a16="http://schemas.microsoft.com/office/drawing/2014/main" id="{A6E646D2-B1C4-4FF2-9CA4-4D4CF4B0AD88}"/>
              </a:ext>
            </a:extLst>
          </p:cNvPr>
          <p:cNvSpPr/>
          <p:nvPr/>
        </p:nvSpPr>
        <p:spPr>
          <a:xfrm>
            <a:off x="9175750" y="43942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DB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(MySQL)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545571B7-6C4B-4E03-A822-67964BEED4DA}"/>
              </a:ext>
            </a:extLst>
          </p:cNvPr>
          <p:cNvSpPr/>
          <p:nvPr/>
        </p:nvSpPr>
        <p:spPr>
          <a:xfrm>
            <a:off x="6051550" y="2047874"/>
            <a:ext cx="1892300" cy="4184651"/>
          </a:xfrm>
          <a:prstGeom prst="flowChart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서버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en-US" altLang="ko-KR" b="1" dirty="0" err="1">
                <a:solidFill>
                  <a:schemeClr val="tx1"/>
                </a:solidFill>
              </a:rPr>
              <a:t>Asio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8447119-7A59-4737-B419-2A21AA08A25A}"/>
              </a:ext>
            </a:extLst>
          </p:cNvPr>
          <p:cNvSpPr/>
          <p:nvPr/>
        </p:nvSpPr>
        <p:spPr>
          <a:xfrm>
            <a:off x="768350" y="1784350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BA216C-9DD2-4514-9303-7A25B2310E41}"/>
              </a:ext>
            </a:extLst>
          </p:cNvPr>
          <p:cNvSpPr/>
          <p:nvPr/>
        </p:nvSpPr>
        <p:spPr>
          <a:xfrm>
            <a:off x="768350" y="3511549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755410D-005B-4247-8C20-D4B715BCEDE8}"/>
              </a:ext>
            </a:extLst>
          </p:cNvPr>
          <p:cNvSpPr/>
          <p:nvPr/>
        </p:nvSpPr>
        <p:spPr>
          <a:xfrm>
            <a:off x="768350" y="5238748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412E431-3C43-42E6-86DE-CCB22AFED0A8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3575050" y="2390775"/>
            <a:ext cx="2476500" cy="1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4B6D8E5-9712-405A-9DC6-01FA1B36D2D9}"/>
              </a:ext>
            </a:extLst>
          </p:cNvPr>
          <p:cNvCxnSpPr/>
          <p:nvPr/>
        </p:nvCxnSpPr>
        <p:spPr>
          <a:xfrm>
            <a:off x="3575050" y="4102099"/>
            <a:ext cx="24765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82938B6-0621-4BB9-978B-9B721330893C}"/>
              </a:ext>
            </a:extLst>
          </p:cNvPr>
          <p:cNvCxnSpPr/>
          <p:nvPr/>
        </p:nvCxnSpPr>
        <p:spPr>
          <a:xfrm>
            <a:off x="3575050" y="5845173"/>
            <a:ext cx="24765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929D9EA-5804-435B-85ED-C760CC6E90C9}"/>
              </a:ext>
            </a:extLst>
          </p:cNvPr>
          <p:cNvCxnSpPr>
            <a:cxnSpLocks/>
          </p:cNvCxnSpPr>
          <p:nvPr/>
        </p:nvCxnSpPr>
        <p:spPr>
          <a:xfrm>
            <a:off x="7937500" y="4032249"/>
            <a:ext cx="123825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1ED234D-B6CD-4CC9-8455-82E5B843C59E}"/>
              </a:ext>
            </a:extLst>
          </p:cNvPr>
          <p:cNvSpPr txBox="1"/>
          <p:nvPr/>
        </p:nvSpPr>
        <p:spPr>
          <a:xfrm>
            <a:off x="4232284" y="2408795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9AC4AF-236C-4E8C-96A3-4DB03E78AA89}"/>
              </a:ext>
            </a:extLst>
          </p:cNvPr>
          <p:cNvSpPr txBox="1"/>
          <p:nvPr/>
        </p:nvSpPr>
        <p:spPr>
          <a:xfrm>
            <a:off x="4232284" y="4102099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28FCF78-B927-4B3D-B0DF-8B51E8D47CA7}"/>
              </a:ext>
            </a:extLst>
          </p:cNvPr>
          <p:cNvSpPr txBox="1"/>
          <p:nvPr/>
        </p:nvSpPr>
        <p:spPr>
          <a:xfrm>
            <a:off x="4232284" y="5863193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23524A-1674-410C-9C3B-001778145376}"/>
              </a:ext>
            </a:extLst>
          </p:cNvPr>
          <p:cNvSpPr txBox="1"/>
          <p:nvPr/>
        </p:nvSpPr>
        <p:spPr>
          <a:xfrm>
            <a:off x="5368880" y="945633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구조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5852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94BE1D-CC99-4B0C-849E-721ACBFBF20F}"/>
              </a:ext>
            </a:extLst>
          </p:cNvPr>
          <p:cNvSpPr txBox="1"/>
          <p:nvPr/>
        </p:nvSpPr>
        <p:spPr>
          <a:xfrm>
            <a:off x="177800" y="1117084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어디까지 만들어야 하나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22F03-31D6-48BB-A754-237E7E0AF7FA}"/>
              </a:ext>
            </a:extLst>
          </p:cNvPr>
          <p:cNvSpPr txBox="1"/>
          <p:nvPr/>
        </p:nvSpPr>
        <p:spPr>
          <a:xfrm>
            <a:off x="177800" y="1872734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우리 기획</a:t>
            </a:r>
            <a:r>
              <a:rPr lang="en-US" altLang="ko-KR" b="1" dirty="0"/>
              <a:t>, </a:t>
            </a:r>
            <a:r>
              <a:rPr lang="ko-KR" altLang="en-US" b="1" dirty="0"/>
              <a:t>이대로 괜찮은가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118888-0EC8-4BC0-98CD-201D73E69BF0}"/>
              </a:ext>
            </a:extLst>
          </p:cNvPr>
          <p:cNvSpPr txBox="1"/>
          <p:nvPr/>
        </p:nvSpPr>
        <p:spPr>
          <a:xfrm>
            <a:off x="1756703" y="4070350"/>
            <a:ext cx="8551957" cy="1948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/>
              <a:t>게임을 만들 수 있는 틀</a:t>
            </a:r>
            <a:r>
              <a:rPr lang="en-US" altLang="ko-KR" sz="2800" b="1" dirty="0"/>
              <a:t>(</a:t>
            </a:r>
            <a:r>
              <a:rPr lang="ko-KR" altLang="en-US" sz="2800" b="1" dirty="0"/>
              <a:t>우리만의 미니엔진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을 짜고</a:t>
            </a:r>
            <a:endParaRPr lang="en-US" altLang="ko-KR" sz="2800" b="1" dirty="0"/>
          </a:p>
          <a:p>
            <a:pPr>
              <a:lnSpc>
                <a:spcPct val="150000"/>
              </a:lnSpc>
            </a:pPr>
            <a:r>
              <a:rPr lang="en-US" altLang="ko-KR" sz="2800" b="1" dirty="0"/>
              <a:t>ID, PASSWORD </a:t>
            </a:r>
            <a:r>
              <a:rPr lang="ko-KR" altLang="en-US" sz="2800" b="1" dirty="0"/>
              <a:t>를 받아 로그인 후 월드에 들어가서</a:t>
            </a:r>
            <a:endParaRPr lang="en-US" altLang="ko-KR" sz="2800" b="1" dirty="0"/>
          </a:p>
          <a:p>
            <a:pPr>
              <a:lnSpc>
                <a:spcPct val="150000"/>
              </a:lnSpc>
            </a:pPr>
            <a:r>
              <a:rPr lang="ko-KR" altLang="en-US" sz="2800" b="1" dirty="0"/>
              <a:t>실시간채팅</a:t>
            </a:r>
            <a:r>
              <a:rPr lang="en-US" altLang="ko-KR" sz="2800" b="1" dirty="0"/>
              <a:t>, </a:t>
            </a:r>
            <a:r>
              <a:rPr lang="ko-KR" altLang="en-US" sz="2800" b="1" dirty="0"/>
              <a:t>다양한 상호작용들을 해보자</a:t>
            </a:r>
            <a:endParaRPr lang="en-US" altLang="ko-KR" sz="28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12EF915-07D6-427D-9787-CADE3A8DC200}"/>
              </a:ext>
            </a:extLst>
          </p:cNvPr>
          <p:cNvSpPr txBox="1"/>
          <p:nvPr/>
        </p:nvSpPr>
        <p:spPr>
          <a:xfrm>
            <a:off x="189607" y="2628384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프로그래밍이란 무엇인가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BAF891D-1739-4FE0-B81F-3DA243897F71}"/>
              </a:ext>
            </a:extLst>
          </p:cNvPr>
          <p:cNvCxnSpPr>
            <a:cxnSpLocks/>
          </p:cNvCxnSpPr>
          <p:nvPr/>
        </p:nvCxnSpPr>
        <p:spPr>
          <a:xfrm flipH="1">
            <a:off x="6166782" y="2359819"/>
            <a:ext cx="2709" cy="16030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15845A4-09BC-4743-83F7-2F3FA5A4BBBD}"/>
              </a:ext>
            </a:extLst>
          </p:cNvPr>
          <p:cNvCxnSpPr>
            <a:cxnSpLocks/>
          </p:cNvCxnSpPr>
          <p:nvPr/>
        </p:nvCxnSpPr>
        <p:spPr>
          <a:xfrm flipH="1">
            <a:off x="3692991" y="2381250"/>
            <a:ext cx="24765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02990E63-33F4-4BC6-839B-D7BA4FC81986}"/>
              </a:ext>
            </a:extLst>
          </p:cNvPr>
          <p:cNvCxnSpPr>
            <a:cxnSpLocks/>
          </p:cNvCxnSpPr>
          <p:nvPr/>
        </p:nvCxnSpPr>
        <p:spPr>
          <a:xfrm flipH="1">
            <a:off x="3709660" y="2378869"/>
            <a:ext cx="24765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52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798A2C-2E2C-4098-B20C-C00992CD26BB}"/>
              </a:ext>
            </a:extLst>
          </p:cNvPr>
          <p:cNvSpPr txBox="1"/>
          <p:nvPr/>
        </p:nvSpPr>
        <p:spPr>
          <a:xfrm>
            <a:off x="896620" y="3167390"/>
            <a:ext cx="3642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협업 </a:t>
            </a:r>
            <a:r>
              <a:rPr lang="en-US" altLang="ko-KR" sz="2800" b="1" dirty="0"/>
              <a:t>… </a:t>
            </a:r>
            <a:r>
              <a:rPr lang="ko-KR" altLang="en-US" sz="2800" b="1" dirty="0" err="1"/>
              <a:t>해보신분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9F7C5E-0E18-4297-85CD-F5325602C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920" y="3790950"/>
            <a:ext cx="2266950" cy="20193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E45243-3FD4-4FD1-A769-812447CE2876}"/>
              </a:ext>
            </a:extLst>
          </p:cNvPr>
          <p:cNvSpPr txBox="1"/>
          <p:nvPr/>
        </p:nvSpPr>
        <p:spPr>
          <a:xfrm>
            <a:off x="4196080" y="4141470"/>
            <a:ext cx="3642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저요</a:t>
            </a:r>
            <a:r>
              <a:rPr lang="en-US" altLang="ko-KR" sz="1600" b="1" dirty="0"/>
              <a:t>..</a:t>
            </a:r>
            <a:endParaRPr lang="ko-KR" altLang="en-US" sz="16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54B82F4-DBB3-45AC-91A5-842D214A8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693" y="266700"/>
            <a:ext cx="6342507" cy="613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008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641</Words>
  <Application>Microsoft Office PowerPoint</Application>
  <PresentationFormat>와이드스크린</PresentationFormat>
  <Paragraphs>278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C++ SFML 커스터마이징 기반 경량 게임엔진 구축 및 게임 제작</vt:lpstr>
      <vt:lpstr>목차.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 SFML 커스터마이징 기반 경량 게임엔진 구축 및 게임 제작</dc:title>
  <dc:creator>owljun2@gmail.com</dc:creator>
  <cp:lastModifiedBy>owljun2@gmail.com</cp:lastModifiedBy>
  <cp:revision>33</cp:revision>
  <dcterms:created xsi:type="dcterms:W3CDTF">2025-03-29T11:56:39Z</dcterms:created>
  <dcterms:modified xsi:type="dcterms:W3CDTF">2025-04-05T14:25:28Z</dcterms:modified>
</cp:coreProperties>
</file>

<file path=docProps/thumbnail.jpeg>
</file>